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84"/>
  </p:notesMasterIdLst>
  <p:sldIdLst>
    <p:sldId id="406" r:id="rId2"/>
    <p:sldId id="256" r:id="rId3"/>
    <p:sldId id="414" r:id="rId4"/>
    <p:sldId id="408" r:id="rId5"/>
    <p:sldId id="409" r:id="rId6"/>
    <p:sldId id="437" r:id="rId7"/>
    <p:sldId id="438" r:id="rId8"/>
    <p:sldId id="439" r:id="rId9"/>
    <p:sldId id="410" r:id="rId10"/>
    <p:sldId id="411" r:id="rId11"/>
    <p:sldId id="412" r:id="rId12"/>
    <p:sldId id="413" r:id="rId13"/>
    <p:sldId id="372" r:id="rId14"/>
    <p:sldId id="407" r:id="rId15"/>
    <p:sldId id="416" r:id="rId16"/>
    <p:sldId id="421" r:id="rId17"/>
    <p:sldId id="422" r:id="rId18"/>
    <p:sldId id="424" r:id="rId19"/>
    <p:sldId id="425" r:id="rId20"/>
    <p:sldId id="426" r:id="rId21"/>
    <p:sldId id="427" r:id="rId22"/>
    <p:sldId id="417" r:id="rId23"/>
    <p:sldId id="436" r:id="rId24"/>
    <p:sldId id="447" r:id="rId25"/>
    <p:sldId id="306" r:id="rId26"/>
    <p:sldId id="418" r:id="rId27"/>
    <p:sldId id="393" r:id="rId28"/>
    <p:sldId id="394" r:id="rId29"/>
    <p:sldId id="395" r:id="rId30"/>
    <p:sldId id="396" r:id="rId31"/>
    <p:sldId id="397" r:id="rId32"/>
    <p:sldId id="398" r:id="rId33"/>
    <p:sldId id="399" r:id="rId34"/>
    <p:sldId id="400" r:id="rId35"/>
    <p:sldId id="401" r:id="rId36"/>
    <p:sldId id="402" r:id="rId37"/>
    <p:sldId id="317" r:id="rId38"/>
    <p:sldId id="341" r:id="rId39"/>
    <p:sldId id="342" r:id="rId40"/>
    <p:sldId id="343" r:id="rId41"/>
    <p:sldId id="344" r:id="rId42"/>
    <p:sldId id="333" r:id="rId43"/>
    <p:sldId id="331" r:id="rId44"/>
    <p:sldId id="304" r:id="rId45"/>
    <p:sldId id="435" r:id="rId46"/>
    <p:sldId id="428" r:id="rId47"/>
    <p:sldId id="429" r:id="rId48"/>
    <p:sldId id="430" r:id="rId49"/>
    <p:sldId id="431" r:id="rId50"/>
    <p:sldId id="432" r:id="rId51"/>
    <p:sldId id="433" r:id="rId52"/>
    <p:sldId id="434" r:id="rId53"/>
    <p:sldId id="257" r:id="rId54"/>
    <p:sldId id="258" r:id="rId55"/>
    <p:sldId id="419" r:id="rId56"/>
    <p:sldId id="440" r:id="rId57"/>
    <p:sldId id="442" r:id="rId58"/>
    <p:sldId id="443" r:id="rId59"/>
    <p:sldId id="444" r:id="rId60"/>
    <p:sldId id="446" r:id="rId61"/>
    <p:sldId id="403" r:id="rId62"/>
    <p:sldId id="420" r:id="rId63"/>
    <p:sldId id="445" r:id="rId64"/>
    <p:sldId id="449" r:id="rId65"/>
    <p:sldId id="450" r:id="rId66"/>
    <p:sldId id="453" r:id="rId67"/>
    <p:sldId id="454" r:id="rId68"/>
    <p:sldId id="456" r:id="rId69"/>
    <p:sldId id="457" r:id="rId70"/>
    <p:sldId id="458" r:id="rId71"/>
    <p:sldId id="460" r:id="rId72"/>
    <p:sldId id="462" r:id="rId73"/>
    <p:sldId id="463" r:id="rId74"/>
    <p:sldId id="465" r:id="rId75"/>
    <p:sldId id="466" r:id="rId76"/>
    <p:sldId id="461" r:id="rId77"/>
    <p:sldId id="468" r:id="rId78"/>
    <p:sldId id="469" r:id="rId79"/>
    <p:sldId id="471" r:id="rId80"/>
    <p:sldId id="472" r:id="rId81"/>
    <p:sldId id="473" r:id="rId82"/>
    <p:sldId id="405" r:id="rId8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5336DF-EED3-42BC-8DA2-81E1DECEBE3D}">
  <a:tblStyle styleId="{2E5336DF-EED3-42BC-8DA2-81E1DECEBE3D}"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5"/>
  </p:normalViewPr>
  <p:slideViewPr>
    <p:cSldViewPr snapToGrid="0">
      <p:cViewPr varScale="1">
        <p:scale>
          <a:sx n="133" d="100"/>
          <a:sy n="133" d="100"/>
        </p:scale>
        <p:origin x="174" y="2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319056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82675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519B471E-3E7C-4B8F-9062-1ABC7B4EFA7C}" type="slidenum">
              <a:rPr lang="zh-CN" altLang="en-US" smtClean="0"/>
              <a:pPr>
                <a:defRPr/>
              </a:pPr>
              <a:t>39</a:t>
            </a:fld>
            <a:endParaRPr lang="zh-CN" altLang="en-US"/>
          </a:p>
        </p:txBody>
      </p:sp>
    </p:spTree>
    <p:extLst>
      <p:ext uri="{BB962C8B-B14F-4D97-AF65-F5344CB8AC3E}">
        <p14:creationId xmlns:p14="http://schemas.microsoft.com/office/powerpoint/2010/main" val="139546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519B471E-3E7C-4B8F-9062-1ABC7B4EFA7C}" type="slidenum">
              <a:rPr lang="zh-CN" altLang="en-US" smtClean="0"/>
              <a:pPr>
                <a:defRPr/>
              </a:pPr>
              <a:t>40</a:t>
            </a:fld>
            <a:endParaRPr lang="zh-CN" altLang="en-US"/>
          </a:p>
        </p:txBody>
      </p:sp>
    </p:spTree>
    <p:extLst>
      <p:ext uri="{BB962C8B-B14F-4D97-AF65-F5344CB8AC3E}">
        <p14:creationId xmlns:p14="http://schemas.microsoft.com/office/powerpoint/2010/main" val="2191401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519B471E-3E7C-4B8F-9062-1ABC7B4EFA7C}" type="slidenum">
              <a:rPr lang="zh-CN" altLang="en-US" smtClean="0"/>
              <a:pPr>
                <a:defRPr/>
              </a:pPr>
              <a:t>41</a:t>
            </a:fld>
            <a:endParaRPr lang="zh-CN" altLang="en-US"/>
          </a:p>
        </p:txBody>
      </p:sp>
    </p:spTree>
    <p:extLst>
      <p:ext uri="{BB962C8B-B14F-4D97-AF65-F5344CB8AC3E}">
        <p14:creationId xmlns:p14="http://schemas.microsoft.com/office/powerpoint/2010/main" val="239098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621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641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17513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985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464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670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53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310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820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341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939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322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47108" name="灯片编号占位符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CE94B0D-00E4-40D0-8C93-1C7F2BC5E9B2}" type="slidenum">
              <a:rPr lang="zh-CN" altLang="en-US"/>
              <a:pPr eaLnBrk="1" hangingPunct="1"/>
              <a:t>36</a:t>
            </a:fld>
            <a:endParaRPr lang="zh-CN" altLang="en-US"/>
          </a:p>
        </p:txBody>
      </p:sp>
    </p:spTree>
    <p:extLst>
      <p:ext uri="{BB962C8B-B14F-4D97-AF65-F5344CB8AC3E}">
        <p14:creationId xmlns:p14="http://schemas.microsoft.com/office/powerpoint/2010/main" val="251020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699" cy="11597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cxnSp>
        <p:nvCxnSpPr>
          <p:cNvPr id="10" name="Shape 10"/>
          <p:cNvCxnSpPr/>
          <p:nvPr/>
        </p:nvCxnSpPr>
        <p:spPr>
          <a:xfrm>
            <a:off x="-6025" y="3676511"/>
            <a:ext cx="9161999" cy="0"/>
          </a:xfrm>
          <a:prstGeom prst="straightConnector1">
            <a:avLst/>
          </a:prstGeom>
          <a:noFill/>
          <a:ln w="9525" cap="flat" cmpd="sng">
            <a:solidFill>
              <a:srgbClr val="000000"/>
            </a:solidFill>
            <a:prstDash val="solid"/>
            <a:round/>
            <a:headEnd type="none" w="lg" len="lg"/>
            <a:tailEnd type="none" w="lg" len="lg"/>
          </a:ln>
        </p:spPr>
      </p:cxnSp>
      <p:sp>
        <p:nvSpPr>
          <p:cNvPr id="11" name="Shape 11"/>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2022300" y="2815923"/>
            <a:ext cx="5591400" cy="784799"/>
          </a:xfrm>
          <a:prstGeom prst="rect">
            <a:avLst/>
          </a:prstGeom>
        </p:spPr>
        <p:txBody>
          <a:bodyPr lIns="91425" tIns="91425" rIns="91425" bIns="91425" anchor="t" anchorCtr="0"/>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a:endParaRPr/>
          </a:p>
        </p:txBody>
      </p:sp>
      <p:cxnSp>
        <p:nvCxnSpPr>
          <p:cNvPr id="14" name="Shape 14"/>
          <p:cNvCxnSpPr/>
          <p:nvPr/>
        </p:nvCxnSpPr>
        <p:spPr>
          <a:xfrm>
            <a:off x="-6025" y="2571761"/>
            <a:ext cx="1984499" cy="0"/>
          </a:xfrm>
          <a:prstGeom prst="straightConnector1">
            <a:avLst/>
          </a:prstGeom>
          <a:noFill/>
          <a:ln w="9525" cap="flat" cmpd="sng">
            <a:solidFill>
              <a:srgbClr val="CCCCCC"/>
            </a:solidFill>
            <a:prstDash val="solid"/>
            <a:round/>
            <a:headEnd type="none" w="lg" len="lg"/>
            <a:tailEnd type="none" w="lg" len="lg"/>
          </a:ln>
        </p:spPr>
      </p:cxnSp>
      <p:sp>
        <p:nvSpPr>
          <p:cNvPr id="15" name="Shape 15"/>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16" name="Shape 16"/>
          <p:cNvSpPr txBox="1">
            <a:spLocks noGrp="1"/>
          </p:cNvSpPr>
          <p:nvPr>
            <p:ph type="ctrTitle"/>
          </p:nvPr>
        </p:nvSpPr>
        <p:spPr>
          <a:xfrm>
            <a:off x="2022225" y="1693523"/>
            <a:ext cx="3787799" cy="115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cxnSp>
        <p:nvCxnSpPr>
          <p:cNvPr id="17" name="Shape 17"/>
          <p:cNvCxnSpPr/>
          <p:nvPr/>
        </p:nvCxnSpPr>
        <p:spPr>
          <a:xfrm>
            <a:off x="5898975" y="2571750"/>
            <a:ext cx="32510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lg" len="lg"/>
            <a:tailEnd type="none" w="lg" len="lg"/>
          </a:ln>
        </p:spPr>
      </p:cxnSp>
      <p:sp>
        <p:nvSpPr>
          <p:cNvPr id="25" name="Shape 25"/>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sp>
        <p:nvSpPr>
          <p:cNvPr id="26" name="Shape 26"/>
          <p:cNvSpPr txBox="1">
            <a:spLocks noGrp="1"/>
          </p:cNvSpPr>
          <p:nvPr>
            <p:ph type="title"/>
          </p:nvPr>
        </p:nvSpPr>
        <p:spPr>
          <a:xfrm>
            <a:off x="1381250" y="922668"/>
            <a:ext cx="3878399" cy="435599"/>
          </a:xfrm>
          <a:prstGeom prst="rect">
            <a:avLst/>
          </a:prstGeom>
        </p:spPr>
        <p:txBody>
          <a:bodyPr lIns="91425" tIns="91425" rIns="91425" bIns="91425" anchor="ctr" anchorCtr="0"/>
          <a:lstStyle>
            <a:lvl1pPr lvl="0" rtl="0">
              <a:spcBef>
                <a:spcPts val="0"/>
              </a:spcBef>
              <a:buSzPct val="100000"/>
              <a:buFont typeface="Lora"/>
              <a:buNone/>
              <a:defRPr sz="2000" b="1">
                <a:latin typeface="+mj-lt"/>
                <a:ea typeface="Lora"/>
                <a:cs typeface="Lora"/>
                <a:sym typeface="Lora"/>
              </a:defRPr>
            </a:lvl1pPr>
            <a:lvl2pPr lvl="1" rtl="0">
              <a:spcBef>
                <a:spcPts val="0"/>
              </a:spcBef>
              <a:buSzPct val="100000"/>
              <a:buFont typeface="Lora"/>
              <a:buNone/>
              <a:defRPr sz="2000" b="1">
                <a:highlight>
                  <a:srgbClr val="FFFFFF"/>
                </a:highlight>
                <a:latin typeface="Lora"/>
                <a:ea typeface="Lora"/>
                <a:cs typeface="Lora"/>
                <a:sym typeface="Lora"/>
              </a:defRPr>
            </a:lvl2pPr>
            <a:lvl3pPr lvl="2" rtl="0">
              <a:spcBef>
                <a:spcPts val="0"/>
              </a:spcBef>
              <a:buSzPct val="100000"/>
              <a:buFont typeface="Lora"/>
              <a:buNone/>
              <a:defRPr sz="2000" b="1">
                <a:highlight>
                  <a:srgbClr val="FFFFFF"/>
                </a:highlight>
                <a:latin typeface="Lora"/>
                <a:ea typeface="Lora"/>
                <a:cs typeface="Lora"/>
                <a:sym typeface="Lora"/>
              </a:defRPr>
            </a:lvl3pPr>
            <a:lvl4pPr lvl="3" rtl="0">
              <a:spcBef>
                <a:spcPts val="0"/>
              </a:spcBef>
              <a:buSzPct val="100000"/>
              <a:buFont typeface="Lora"/>
              <a:buNone/>
              <a:defRPr sz="2000" b="1">
                <a:highlight>
                  <a:srgbClr val="FFFFFF"/>
                </a:highlight>
                <a:latin typeface="Lora"/>
                <a:ea typeface="Lora"/>
                <a:cs typeface="Lora"/>
                <a:sym typeface="Lora"/>
              </a:defRPr>
            </a:lvl4pPr>
            <a:lvl5pPr lvl="4" rtl="0">
              <a:spcBef>
                <a:spcPts val="0"/>
              </a:spcBef>
              <a:buSzPct val="100000"/>
              <a:buFont typeface="Lora"/>
              <a:buNone/>
              <a:defRPr sz="2000" b="1">
                <a:highlight>
                  <a:srgbClr val="FFFFFF"/>
                </a:highlight>
                <a:latin typeface="Lora"/>
                <a:ea typeface="Lora"/>
                <a:cs typeface="Lora"/>
                <a:sym typeface="Lora"/>
              </a:defRPr>
            </a:lvl5pPr>
            <a:lvl6pPr lvl="5" rtl="0">
              <a:spcBef>
                <a:spcPts val="0"/>
              </a:spcBef>
              <a:buSzPct val="100000"/>
              <a:buFont typeface="Lora"/>
              <a:buNone/>
              <a:defRPr sz="2000" b="1">
                <a:highlight>
                  <a:srgbClr val="FFFFFF"/>
                </a:highlight>
                <a:latin typeface="Lora"/>
                <a:ea typeface="Lora"/>
                <a:cs typeface="Lora"/>
                <a:sym typeface="Lora"/>
              </a:defRPr>
            </a:lvl6pPr>
            <a:lvl7pPr lvl="6" rtl="0">
              <a:spcBef>
                <a:spcPts val="0"/>
              </a:spcBef>
              <a:buSzPct val="100000"/>
              <a:buFont typeface="Lora"/>
              <a:buNone/>
              <a:defRPr sz="2000" b="1">
                <a:highlight>
                  <a:srgbClr val="FFFFFF"/>
                </a:highlight>
                <a:latin typeface="Lora"/>
                <a:ea typeface="Lora"/>
                <a:cs typeface="Lora"/>
                <a:sym typeface="Lora"/>
              </a:defRPr>
            </a:lvl7pPr>
            <a:lvl8pPr lvl="7" rtl="0">
              <a:spcBef>
                <a:spcPts val="0"/>
              </a:spcBef>
              <a:buSzPct val="100000"/>
              <a:buFont typeface="Lora"/>
              <a:buNone/>
              <a:defRPr sz="2000" b="1">
                <a:highlight>
                  <a:srgbClr val="FFFFFF"/>
                </a:highlight>
                <a:latin typeface="Lora"/>
                <a:ea typeface="Lora"/>
                <a:cs typeface="Lora"/>
                <a:sym typeface="Lora"/>
              </a:defRPr>
            </a:lvl8pPr>
            <a:lvl9pPr lvl="8" rtl="0">
              <a:spcBef>
                <a:spcPts val="0"/>
              </a:spcBef>
              <a:buSzPct val="100000"/>
              <a:buFont typeface="Lora"/>
              <a:buNone/>
              <a:defRPr sz="2000" b="1">
                <a:highlight>
                  <a:srgbClr val="FFFFFF"/>
                </a:highlight>
                <a:latin typeface="Lora"/>
                <a:ea typeface="Lora"/>
                <a:cs typeface="Lora"/>
                <a:sym typeface="Lora"/>
              </a:defRPr>
            </a:lvl9pPr>
          </a:lstStyle>
          <a:p>
            <a:endParaRPr dirty="0"/>
          </a:p>
        </p:txBody>
      </p:sp>
      <p:sp>
        <p:nvSpPr>
          <p:cNvPr id="27" name="Shape 27"/>
          <p:cNvSpPr txBox="1">
            <a:spLocks noGrp="1"/>
          </p:cNvSpPr>
          <p:nvPr>
            <p:ph type="body" idx="1" hasCustomPrompt="1"/>
          </p:nvPr>
        </p:nvSpPr>
        <p:spPr>
          <a:xfrm>
            <a:off x="1381250" y="1616470"/>
            <a:ext cx="6809700" cy="3112200"/>
          </a:xfrm>
          <a:prstGeom prst="rect">
            <a:avLst/>
          </a:prstGeom>
        </p:spPr>
        <p:txBody>
          <a:bodyPr lIns="91425" tIns="91425" rIns="91425" bIns="91425" anchor="t" anchorCtr="0"/>
          <a:lstStyle>
            <a:lvl1pPr marL="404813" lvl="0" indent="-404813" rtl="0">
              <a:spcBef>
                <a:spcPts val="600"/>
              </a:spcBef>
              <a:buClr>
                <a:srgbClr val="FFCD00"/>
              </a:buClr>
              <a:buSzPct val="100000"/>
              <a:buFont typeface="Quattrocento Sans"/>
              <a:buChar char="◉"/>
              <a:defRPr sz="2400">
                <a:latin typeface="+mj-lt"/>
                <a:ea typeface="Quattrocento Sans"/>
                <a:cs typeface="Quattrocento Sans"/>
                <a:sym typeface="Quattrocento Sans"/>
              </a:defRPr>
            </a:lvl1pPr>
            <a:lvl2pPr marL="574675" lvl="1" indent="-342900" rtl="0">
              <a:spcBef>
                <a:spcPts val="480"/>
              </a:spcBef>
              <a:buClr>
                <a:srgbClr val="FFCD00"/>
              </a:buClr>
              <a:buSzPct val="100000"/>
              <a:buFont typeface="Arial" panose="020B0604020202020204" pitchFamily="34" charset="0"/>
              <a:buChar char="•"/>
              <a:defRPr sz="2000">
                <a:latin typeface="+mj-lt"/>
                <a:ea typeface="Quattrocento Sans"/>
                <a:cs typeface="Quattrocento Sans"/>
                <a:sym typeface="Quattrocento Sans"/>
              </a:defRPr>
            </a:lvl2pPr>
            <a:lvl3pPr marL="796925" lvl="2" indent="-342900" rtl="0">
              <a:spcBef>
                <a:spcPts val="480"/>
              </a:spcBef>
              <a:buClr>
                <a:srgbClr val="FFCD00"/>
              </a:buClr>
              <a:buSzPct val="100000"/>
              <a:buFont typeface="Arial" panose="020B0604020202020204" pitchFamily="34" charset="0"/>
              <a:buChar char="•"/>
              <a:defRPr sz="1600">
                <a:latin typeface="+mj-lt"/>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r>
              <a:rPr lang="en-US" dirty="0" err="1"/>
              <a:t>Fdsaf</a:t>
            </a:r>
            <a:endParaRPr lang="en-US" dirty="0"/>
          </a:p>
          <a:p>
            <a:pPr lvl="1"/>
            <a:r>
              <a:rPr lang="en-US" dirty="0" err="1"/>
              <a:t>Fasdfsa</a:t>
            </a:r>
            <a:endParaRPr lang="en-US" dirty="0"/>
          </a:p>
          <a:p>
            <a:pPr lvl="2"/>
            <a:r>
              <a:rPr lang="en-US" dirty="0" err="1"/>
              <a:t>fdsafdsa</a:t>
            </a:r>
            <a:endParaRPr lang="en-US" dirty="0"/>
          </a:p>
          <a:p>
            <a:pPr lvl="2"/>
            <a:endParaRPr dirty="0"/>
          </a:p>
        </p:txBody>
      </p:sp>
      <p:cxnSp>
        <p:nvCxnSpPr>
          <p:cNvPr id="28" name="Shape 28"/>
          <p:cNvCxnSpPr/>
          <p:nvPr/>
        </p:nvCxnSpPr>
        <p:spPr>
          <a:xfrm>
            <a:off x="5265650" y="1131725"/>
            <a:ext cx="3878399" cy="0"/>
          </a:xfrm>
          <a:prstGeom prst="straightConnector1">
            <a:avLst/>
          </a:prstGeom>
          <a:noFill/>
          <a:ln w="9525" cap="flat" cmpd="sng">
            <a:solidFill>
              <a:srgbClr val="CCCCCC"/>
            </a:solidFill>
            <a:prstDash val="solid"/>
            <a:round/>
            <a:headEnd type="none"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9309" y="24158"/>
            <a:ext cx="8229600" cy="857250"/>
          </a:xfrm>
        </p:spPr>
        <p:txBody>
          <a:bodyPr>
            <a:normAutofit/>
          </a:bodyPr>
          <a:lstStyle>
            <a:lvl1pPr algn="l">
              <a:defRPr sz="2400" b="1">
                <a:solidFill>
                  <a:schemeClr val="bg1">
                    <a:lumMod val="65000"/>
                  </a:schemeClr>
                </a:solidFill>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lvl1pPr>
              <a:defRPr/>
            </a:lvl1pPr>
          </a:lstStyle>
          <a:p>
            <a:pPr>
              <a:defRPr/>
            </a:pPr>
            <a:fld id="{47046AB2-8D34-4DBC-8191-FA18FD66E31F}" type="datetime1">
              <a:rPr lang="zh-CN" altLang="en-US" smtClean="0"/>
              <a:t>2018/12/16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lvl1pPr>
              <a:defRPr/>
            </a:lvl1pPr>
          </a:lstStyle>
          <a:p>
            <a:pPr>
              <a:defRPr/>
            </a:pPr>
            <a:r>
              <a:rPr lang="en-US" altLang="zh-CN"/>
              <a:t>SIGMOD'17 Chicago</a:t>
            </a:r>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lvl1pPr>
              <a:defRPr/>
            </a:lvl1pPr>
          </a:lstStyle>
          <a:p>
            <a:pPr>
              <a:defRPr/>
            </a:pPr>
            <a:fld id="{081E836E-714E-4533-82F1-F2AC29FA574F}" type="slidenum">
              <a:rPr lang="zh-CN" altLang="en-US"/>
              <a:pPr>
                <a:defRPr/>
              </a:pPr>
              <a:t>‹#›</a:t>
            </a:fld>
            <a:endParaRPr lang="zh-CN" altLang="en-US"/>
          </a:p>
        </p:txBody>
      </p:sp>
    </p:spTree>
    <p:extLst>
      <p:ext uri="{BB962C8B-B14F-4D97-AF65-F5344CB8AC3E}">
        <p14:creationId xmlns:p14="http://schemas.microsoft.com/office/powerpoint/2010/main" val="2608977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2206D95-44A9-4EB0-AA28-7CCA7C11E90F}" type="datetimeFigureOut">
              <a:rPr lang="en-US" smtClean="0"/>
              <a:t>12/16/2018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D3AA4-3D81-4E22-9DBC-8E44F375B23D}" type="slidenum">
              <a:rPr lang="en-US" smtClean="0"/>
              <a:t>‹#›</a:t>
            </a:fld>
            <a:endParaRPr lang="en-US"/>
          </a:p>
        </p:txBody>
      </p:sp>
    </p:spTree>
    <p:extLst>
      <p:ext uri="{BB962C8B-B14F-4D97-AF65-F5344CB8AC3E}">
        <p14:creationId xmlns:p14="http://schemas.microsoft.com/office/powerpoint/2010/main" val="34702517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lvl="0">
              <a:spcBef>
                <a:spcPts val="0"/>
              </a:spcBef>
              <a:buSzPct val="100000"/>
              <a:buFont typeface="Lora"/>
              <a:buNone/>
              <a:defRPr sz="2000" b="1">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60" r:id="rId5"/>
    <p:sldLayoutId id="214748366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hyperlink" Target="http://conferences.cis.umac.mo/aichallenge/index.php/challenges/introduction/"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dsat.gov.mo/pdf/TrafficSignalHandBook_tc.pdf"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6.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1.wmf"/><Relationship Id="rId4" Type="http://schemas.openxmlformats.org/officeDocument/2006/relationships/image" Target="../media/image32.jpeg"/><Relationship Id="rId9"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medium.com/mit-media-lab/society-in-the-loop-54ffd71cd802"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8.pn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380.png"/><Relationship Id="rId11" Type="http://schemas.openxmlformats.org/officeDocument/2006/relationships/image" Target="../media/image59.jpeg"/><Relationship Id="rId5" Type="http://schemas.openxmlformats.org/officeDocument/2006/relationships/image" Target="../media/image190.png"/><Relationship Id="rId15" Type="http://schemas.openxmlformats.org/officeDocument/2006/relationships/image" Target="../media/image63.png"/><Relationship Id="rId10" Type="http://schemas.openxmlformats.org/officeDocument/2006/relationships/image" Target="../media/image230.png"/><Relationship Id="rId19" Type="http://schemas.openxmlformats.org/officeDocument/2006/relationships/image" Target="../media/image300.png"/><Relationship Id="rId4" Type="http://schemas.openxmlformats.org/officeDocument/2006/relationships/image" Target="../media/image181.png"/><Relationship Id="rId9" Type="http://schemas.openxmlformats.org/officeDocument/2006/relationships/image" Target="../media/image220.png"/><Relationship Id="rId1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440.png"/><Relationship Id="rId11" Type="http://schemas.openxmlformats.org/officeDocument/2006/relationships/image" Target="../media/image490.png"/><Relationship Id="rId5" Type="http://schemas.openxmlformats.org/officeDocument/2006/relationships/image" Target="../media/image430.png"/><Relationship Id="rId10" Type="http://schemas.openxmlformats.org/officeDocument/2006/relationships/image" Target="../media/image480.png"/><Relationship Id="rId4" Type="http://schemas.openxmlformats.org/officeDocument/2006/relationships/image" Target="../media/image420.png"/><Relationship Id="rId9" Type="http://schemas.openxmlformats.org/officeDocument/2006/relationships/image" Target="../media/image470.png"/></Relationships>
</file>

<file path=ppt/slides/_rels/slide3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20.png"/><Relationship Id="rId4" Type="http://schemas.openxmlformats.org/officeDocument/2006/relationships/image" Target="../media/image5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10.pn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600.png"/><Relationship Id="rId2" Type="http://schemas.openxmlformats.org/officeDocument/2006/relationships/notesSlide" Target="../notesSlides/notesSlide11.xml"/><Relationship Id="rId20" Type="http://schemas.openxmlformats.org/officeDocument/2006/relationships/image" Target="../media/image620.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590.png"/><Relationship Id="rId5" Type="http://schemas.openxmlformats.org/officeDocument/2006/relationships/image" Target="../media/image73.png"/><Relationship Id="rId15" Type="http://schemas.openxmlformats.org/officeDocument/2006/relationships/image" Target="../media/image73.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580.png"/><Relationship Id="rId1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6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55.jpeg"/><Relationship Id="rId2" Type="http://schemas.openxmlformats.org/officeDocument/2006/relationships/image" Target="../media/image74.jpe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81.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77.png"/><Relationship Id="rId9" Type="http://schemas.openxmlformats.org/officeDocument/2006/relationships/image" Target="../media/image80.jpe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4.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34.xml"/><Relationship Id="rId3" Type="http://schemas.openxmlformats.org/officeDocument/2006/relationships/slide" Target="slide9.xml"/><Relationship Id="rId7" Type="http://schemas.openxmlformats.org/officeDocument/2006/relationships/slide" Target="slide16.xml"/><Relationship Id="rId12" Type="http://schemas.openxmlformats.org/officeDocument/2006/relationships/slide" Target="slide33.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5.xml"/><Relationship Id="rId11" Type="http://schemas.openxmlformats.org/officeDocument/2006/relationships/slide" Target="slide32.xml"/><Relationship Id="rId5" Type="http://schemas.openxmlformats.org/officeDocument/2006/relationships/slide" Target="slide14.xml"/><Relationship Id="rId10" Type="http://schemas.openxmlformats.org/officeDocument/2006/relationships/slide" Target="slide30.xml"/><Relationship Id="rId4" Type="http://schemas.openxmlformats.org/officeDocument/2006/relationships/slide" Target="slide12.xml"/><Relationship Id="rId9" Type="http://schemas.openxmlformats.org/officeDocument/2006/relationships/slide" Target="slide29.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repo.anaconda.com/archive/"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bootstrap.pypa.io/get-pip.py"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www.jetbrains.com/pycharm/download/#section=windows" TargetMode="Externa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40" name="Picture 16" descr="Macau AI Challenge 2019">
            <a:extLst>
              <a:ext uri="{FF2B5EF4-FFF2-40B4-BE49-F238E27FC236}">
                <a16:creationId xmlns:a16="http://schemas.microsoft.com/office/drawing/2014/main" id="{0041D88F-5994-404D-83F3-89C7602DE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014" y="1252233"/>
            <a:ext cx="4877975" cy="27438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9" name="Shape 99"/>
          <p:cNvSpPr txBox="1">
            <a:spLocks noGrp="1"/>
          </p:cNvSpPr>
          <p:nvPr>
            <p:ph type="ctrTitle"/>
          </p:nvPr>
        </p:nvSpPr>
        <p:spPr>
          <a:xfrm>
            <a:off x="136885" y="1356085"/>
            <a:ext cx="5099475" cy="700523"/>
          </a:xfrm>
          <a:prstGeom prst="rect">
            <a:avLst/>
          </a:prstGeom>
        </p:spPr>
        <p:txBody>
          <a:bodyPr lIns="91425" tIns="91425" rIns="91425" bIns="91425" anchor="b" anchorCtr="0">
            <a:noAutofit/>
          </a:bodyPr>
          <a:lstStyle/>
          <a:p>
            <a:pPr lvl="0" rtl="0">
              <a:spcBef>
                <a:spcPts val="0"/>
              </a:spcBef>
              <a:buNone/>
            </a:pPr>
            <a:r>
              <a:rPr lang="en-US" dirty="0">
                <a:solidFill>
                  <a:schemeClr val="tx2">
                    <a:lumMod val="25000"/>
                  </a:schemeClr>
                </a:solidFill>
                <a:effectLst>
                  <a:outerShdw blurRad="38100" dist="38100" dir="2700000" algn="tl">
                    <a:srgbClr val="000000">
                      <a:alpha val="43137"/>
                    </a:srgbClr>
                  </a:outerShdw>
                </a:effectLst>
                <a:latin typeface="+mj-lt"/>
              </a:rPr>
              <a:t>Macau AI Challenge 2019</a:t>
            </a:r>
            <a:endParaRPr lang="en" dirty="0">
              <a:solidFill>
                <a:schemeClr val="tx2">
                  <a:lumMod val="25000"/>
                </a:schemeClr>
              </a:solidFill>
              <a:effectLst>
                <a:outerShdw blurRad="38100" dist="38100" dir="2700000" algn="tl">
                  <a:srgbClr val="000000">
                    <a:alpha val="43137"/>
                  </a:srgbClr>
                </a:outerShdw>
              </a:effectLst>
              <a:latin typeface="+mj-lt"/>
            </a:endParaRPr>
          </a:p>
        </p:txBody>
      </p:sp>
      <p:pic>
        <p:nvPicPr>
          <p:cNvPr id="1026" name="Picture 2" descr="http://conferences.cis.umac.mo/aichallenge/wp-content/uploads/2018/11/UM-Logo-ChiPtEng-V_CMYK_01-300x287.jpg">
            <a:extLst>
              <a:ext uri="{FF2B5EF4-FFF2-40B4-BE49-F238E27FC236}">
                <a16:creationId xmlns:a16="http://schemas.microsoft.com/office/drawing/2014/main" id="{559F750B-010B-4385-8618-BDCA2593B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9" y="346068"/>
            <a:ext cx="1055767" cy="1010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onferences.cis.umac.mo/aichallenge/wp-content/uploads/2018/11/alibaba_logo_en_0104-1-copy.jpg">
            <a:extLst>
              <a:ext uri="{FF2B5EF4-FFF2-40B4-BE49-F238E27FC236}">
                <a16:creationId xmlns:a16="http://schemas.microsoft.com/office/drawing/2014/main" id="{DB51B355-33C0-4F92-ADC0-06C535D36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868" y="740211"/>
            <a:ext cx="2090269" cy="29536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9">
            <a:extLst>
              <a:ext uri="{FF2B5EF4-FFF2-40B4-BE49-F238E27FC236}">
                <a16:creationId xmlns:a16="http://schemas.microsoft.com/office/drawing/2014/main" id="{6DA85016-C2BC-4E9C-8C68-655BF14A7E26}"/>
              </a:ext>
            </a:extLst>
          </p:cNvPr>
          <p:cNvSpPr txBox="1">
            <a:spLocks/>
          </p:cNvSpPr>
          <p:nvPr/>
        </p:nvSpPr>
        <p:spPr>
          <a:xfrm>
            <a:off x="136887" y="663477"/>
            <a:ext cx="1528845" cy="46734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3000" b="1" i="0" u="none" strike="noStrike" cap="none">
                <a:solidFill>
                  <a:srgbClr val="000000"/>
                </a:solidFill>
                <a:latin typeface="Lora"/>
                <a:ea typeface="Lora"/>
                <a:cs typeface="Lora"/>
                <a:sym typeface="Lora"/>
              </a:defRPr>
            </a:lvl1pPr>
            <a:lvl2pPr lvl="1" rtl="0">
              <a:spcBef>
                <a:spcPts val="0"/>
              </a:spcBef>
              <a:buSzPct val="100000"/>
              <a:buFont typeface="Lora"/>
              <a:buNone/>
              <a:defRPr sz="3000" b="1">
                <a:latin typeface="Lora"/>
                <a:ea typeface="Lora"/>
                <a:cs typeface="Lora"/>
                <a:sym typeface="Lora"/>
              </a:defRPr>
            </a:lvl2pPr>
            <a:lvl3pPr lvl="2" rtl="0">
              <a:spcBef>
                <a:spcPts val="0"/>
              </a:spcBef>
              <a:buSzPct val="100000"/>
              <a:buFont typeface="Lora"/>
              <a:buNone/>
              <a:defRPr sz="3000" b="1">
                <a:latin typeface="Lora"/>
                <a:ea typeface="Lora"/>
                <a:cs typeface="Lora"/>
                <a:sym typeface="Lora"/>
              </a:defRPr>
            </a:lvl3pPr>
            <a:lvl4pPr lvl="3" rtl="0">
              <a:spcBef>
                <a:spcPts val="0"/>
              </a:spcBef>
              <a:buSzPct val="100000"/>
              <a:buFont typeface="Lora"/>
              <a:buNone/>
              <a:defRPr sz="3000" b="1">
                <a:latin typeface="Lora"/>
                <a:ea typeface="Lora"/>
                <a:cs typeface="Lora"/>
                <a:sym typeface="Lora"/>
              </a:defRPr>
            </a:lvl4pPr>
            <a:lvl5pPr lvl="4" rtl="0">
              <a:spcBef>
                <a:spcPts val="0"/>
              </a:spcBef>
              <a:buSzPct val="100000"/>
              <a:buFont typeface="Lora"/>
              <a:buNone/>
              <a:defRPr sz="3000" b="1">
                <a:latin typeface="Lora"/>
                <a:ea typeface="Lora"/>
                <a:cs typeface="Lora"/>
                <a:sym typeface="Lora"/>
              </a:defRPr>
            </a:lvl5pPr>
            <a:lvl6pPr lvl="5" rtl="0">
              <a:spcBef>
                <a:spcPts val="0"/>
              </a:spcBef>
              <a:buSzPct val="100000"/>
              <a:buFont typeface="Lora"/>
              <a:buNone/>
              <a:defRPr sz="3000" b="1">
                <a:latin typeface="Lora"/>
                <a:ea typeface="Lora"/>
                <a:cs typeface="Lora"/>
                <a:sym typeface="Lora"/>
              </a:defRPr>
            </a:lvl6pPr>
            <a:lvl7pPr lvl="6" rtl="0">
              <a:spcBef>
                <a:spcPts val="0"/>
              </a:spcBef>
              <a:buSzPct val="100000"/>
              <a:buFont typeface="Lora"/>
              <a:buNone/>
              <a:defRPr sz="3000" b="1">
                <a:latin typeface="Lora"/>
                <a:ea typeface="Lora"/>
                <a:cs typeface="Lora"/>
                <a:sym typeface="Lora"/>
              </a:defRPr>
            </a:lvl7pPr>
            <a:lvl8pPr lvl="7" rtl="0">
              <a:spcBef>
                <a:spcPts val="0"/>
              </a:spcBef>
              <a:buSzPct val="100000"/>
              <a:buFont typeface="Lora"/>
              <a:buNone/>
              <a:defRPr sz="3000" b="1">
                <a:latin typeface="Lora"/>
                <a:ea typeface="Lora"/>
                <a:cs typeface="Lora"/>
                <a:sym typeface="Lora"/>
              </a:defRPr>
            </a:lvl8pPr>
            <a:lvl9pPr lvl="8" rtl="0">
              <a:spcBef>
                <a:spcPts val="0"/>
              </a:spcBef>
              <a:buSzPct val="100000"/>
              <a:buFont typeface="Lora"/>
              <a:buNone/>
              <a:defRPr sz="3000" b="1">
                <a:latin typeface="Lora"/>
                <a:ea typeface="Lora"/>
                <a:cs typeface="Lora"/>
                <a:sym typeface="Lora"/>
              </a:defRPr>
            </a:lvl9pPr>
          </a:lstStyle>
          <a:p>
            <a:r>
              <a:rPr lang="en-US" sz="1800" dirty="0">
                <a:latin typeface="+mj-lt"/>
              </a:rPr>
              <a:t>Host Units:</a:t>
            </a:r>
            <a:endParaRPr lang="en" sz="1800" dirty="0">
              <a:latin typeface="+mj-lt"/>
            </a:endParaRPr>
          </a:p>
        </p:txBody>
      </p:sp>
      <p:sp>
        <p:nvSpPr>
          <p:cNvPr id="9" name="Shape 99">
            <a:extLst>
              <a:ext uri="{FF2B5EF4-FFF2-40B4-BE49-F238E27FC236}">
                <a16:creationId xmlns:a16="http://schemas.microsoft.com/office/drawing/2014/main" id="{22FB19FF-8A15-4F27-A413-6331E28CA13A}"/>
              </a:ext>
            </a:extLst>
          </p:cNvPr>
          <p:cNvSpPr txBox="1">
            <a:spLocks/>
          </p:cNvSpPr>
          <p:nvPr/>
        </p:nvSpPr>
        <p:spPr>
          <a:xfrm>
            <a:off x="136885" y="3880237"/>
            <a:ext cx="1885339" cy="46734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3000" b="1" i="0" u="none" strike="noStrike" cap="none">
                <a:solidFill>
                  <a:srgbClr val="000000"/>
                </a:solidFill>
                <a:latin typeface="Lora"/>
                <a:ea typeface="Lora"/>
                <a:cs typeface="Lora"/>
                <a:sym typeface="Lora"/>
              </a:defRPr>
            </a:lvl1pPr>
            <a:lvl2pPr lvl="1" rtl="0">
              <a:spcBef>
                <a:spcPts val="0"/>
              </a:spcBef>
              <a:buSzPct val="100000"/>
              <a:buFont typeface="Lora"/>
              <a:buNone/>
              <a:defRPr sz="3000" b="1">
                <a:latin typeface="Lora"/>
                <a:ea typeface="Lora"/>
                <a:cs typeface="Lora"/>
                <a:sym typeface="Lora"/>
              </a:defRPr>
            </a:lvl2pPr>
            <a:lvl3pPr lvl="2" rtl="0">
              <a:spcBef>
                <a:spcPts val="0"/>
              </a:spcBef>
              <a:buSzPct val="100000"/>
              <a:buFont typeface="Lora"/>
              <a:buNone/>
              <a:defRPr sz="3000" b="1">
                <a:latin typeface="Lora"/>
                <a:ea typeface="Lora"/>
                <a:cs typeface="Lora"/>
                <a:sym typeface="Lora"/>
              </a:defRPr>
            </a:lvl3pPr>
            <a:lvl4pPr lvl="3" rtl="0">
              <a:spcBef>
                <a:spcPts val="0"/>
              </a:spcBef>
              <a:buSzPct val="100000"/>
              <a:buFont typeface="Lora"/>
              <a:buNone/>
              <a:defRPr sz="3000" b="1">
                <a:latin typeface="Lora"/>
                <a:ea typeface="Lora"/>
                <a:cs typeface="Lora"/>
                <a:sym typeface="Lora"/>
              </a:defRPr>
            </a:lvl4pPr>
            <a:lvl5pPr lvl="4" rtl="0">
              <a:spcBef>
                <a:spcPts val="0"/>
              </a:spcBef>
              <a:buSzPct val="100000"/>
              <a:buFont typeface="Lora"/>
              <a:buNone/>
              <a:defRPr sz="3000" b="1">
                <a:latin typeface="Lora"/>
                <a:ea typeface="Lora"/>
                <a:cs typeface="Lora"/>
                <a:sym typeface="Lora"/>
              </a:defRPr>
            </a:lvl5pPr>
            <a:lvl6pPr lvl="5" rtl="0">
              <a:spcBef>
                <a:spcPts val="0"/>
              </a:spcBef>
              <a:buSzPct val="100000"/>
              <a:buFont typeface="Lora"/>
              <a:buNone/>
              <a:defRPr sz="3000" b="1">
                <a:latin typeface="Lora"/>
                <a:ea typeface="Lora"/>
                <a:cs typeface="Lora"/>
                <a:sym typeface="Lora"/>
              </a:defRPr>
            </a:lvl6pPr>
            <a:lvl7pPr lvl="6" rtl="0">
              <a:spcBef>
                <a:spcPts val="0"/>
              </a:spcBef>
              <a:buSzPct val="100000"/>
              <a:buFont typeface="Lora"/>
              <a:buNone/>
              <a:defRPr sz="3000" b="1">
                <a:latin typeface="Lora"/>
                <a:ea typeface="Lora"/>
                <a:cs typeface="Lora"/>
                <a:sym typeface="Lora"/>
              </a:defRPr>
            </a:lvl7pPr>
            <a:lvl8pPr lvl="7" rtl="0">
              <a:spcBef>
                <a:spcPts val="0"/>
              </a:spcBef>
              <a:buSzPct val="100000"/>
              <a:buFont typeface="Lora"/>
              <a:buNone/>
              <a:defRPr sz="3000" b="1">
                <a:latin typeface="Lora"/>
                <a:ea typeface="Lora"/>
                <a:cs typeface="Lora"/>
                <a:sym typeface="Lora"/>
              </a:defRPr>
            </a:lvl8pPr>
            <a:lvl9pPr lvl="8" rtl="0">
              <a:spcBef>
                <a:spcPts val="0"/>
              </a:spcBef>
              <a:buSzPct val="100000"/>
              <a:buFont typeface="Lora"/>
              <a:buNone/>
              <a:defRPr sz="3000" b="1">
                <a:latin typeface="Lora"/>
                <a:ea typeface="Lora"/>
                <a:cs typeface="Lora"/>
                <a:sym typeface="Lora"/>
              </a:defRPr>
            </a:lvl9pPr>
          </a:lstStyle>
          <a:p>
            <a:r>
              <a:rPr lang="en-US" sz="1800" dirty="0">
                <a:latin typeface="+mj-lt"/>
              </a:rPr>
              <a:t>Support Units:</a:t>
            </a:r>
            <a:endParaRPr lang="en" sz="1800" dirty="0">
              <a:latin typeface="+mj-lt"/>
            </a:endParaRPr>
          </a:p>
        </p:txBody>
      </p:sp>
      <p:pic>
        <p:nvPicPr>
          <p:cNvPr id="1032" name="Picture 8" descr="http://conferences.cis.umac.mo/aichallenge/wp-content/uploads/2018/11/center_logo2-copy-300x45.png">
            <a:extLst>
              <a:ext uri="{FF2B5EF4-FFF2-40B4-BE49-F238E27FC236}">
                <a16:creationId xmlns:a16="http://schemas.microsoft.com/office/drawing/2014/main" id="{1B823BCE-EBB7-492F-B0C4-54D19ED053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7581" y="4408802"/>
            <a:ext cx="2590869" cy="3886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kliotsc.um.edu.mo/wp-content/uploads/2018/09/%E6%99%BA%E6%85%A7%E5%9F%8E%E5%B8%82%E7%89%A9%E8%81%AF%E7%B6%B2%E5%9C%8B%E5%AE%B6%E9%87%8D%E9%BB%9E%E5%AF%A6%E9%A9%97%E5%AE%A4_navbar_SKLIOT.png">
            <a:extLst>
              <a:ext uri="{FF2B5EF4-FFF2-40B4-BE49-F238E27FC236}">
                <a16:creationId xmlns:a16="http://schemas.microsoft.com/office/drawing/2014/main" id="{6281EF73-EFCA-48D5-8611-8E09E84DB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0400" y="3918366"/>
            <a:ext cx="2404800" cy="4271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skliotsc.um.edu.mo/wp-content/uploads/2018/09/%E6%99%BA%E6%85%A7%E5%9F%8E%E5%B8%82%E7%89%A9%E8%81%AF%E7%B6%B2%E5%9C%8B%E5%AE%B6%E9%87%8D%E9%BB%9E%E5%AF%A6%E9%A9%97%E5%AE%A4_navbar_SKL.png">
            <a:extLst>
              <a:ext uri="{FF2B5EF4-FFF2-40B4-BE49-F238E27FC236}">
                <a16:creationId xmlns:a16="http://schemas.microsoft.com/office/drawing/2014/main" id="{F0E1554E-2267-47D8-AB9E-7EA576436A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599" y="3934101"/>
            <a:ext cx="913700" cy="408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329E20-F46D-4BF4-8E4E-012C27C84875}"/>
              </a:ext>
            </a:extLst>
          </p:cNvPr>
          <p:cNvSpPr txBox="1"/>
          <p:nvPr/>
        </p:nvSpPr>
        <p:spPr>
          <a:xfrm>
            <a:off x="3085183" y="669157"/>
            <a:ext cx="2300218" cy="461665"/>
          </a:xfrm>
          <a:prstGeom prst="rect">
            <a:avLst/>
          </a:prstGeom>
          <a:noFill/>
        </p:spPr>
        <p:txBody>
          <a:bodyPr wrap="square" rtlCol="0">
            <a:spAutoFit/>
          </a:bodyPr>
          <a:lstStyle/>
          <a:p>
            <a:r>
              <a:rPr lang="en-US" sz="1200" b="1" dirty="0"/>
              <a:t>Department of Computer and Information Science </a:t>
            </a:r>
            <a:endParaRPr lang="en-HK" sz="1200" b="1" dirty="0"/>
          </a:p>
        </p:txBody>
      </p:sp>
      <p:pic>
        <p:nvPicPr>
          <p:cNvPr id="1038" name="Picture 14" descr="http://conferences.cis.umac.mo/aichallenge/wp-content/uploads/2018/11/WeChat-Image_20181119193638-300x295.png">
            <a:extLst>
              <a:ext uri="{FF2B5EF4-FFF2-40B4-BE49-F238E27FC236}">
                <a16:creationId xmlns:a16="http://schemas.microsoft.com/office/drawing/2014/main" id="{1E3A0D22-4CE6-4077-BBC4-5374C6A5C2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5917" y="3996095"/>
            <a:ext cx="814918" cy="801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8F4F12-1797-409A-ACD1-F267509D0CC4}"/>
              </a:ext>
            </a:extLst>
          </p:cNvPr>
          <p:cNvPicPr>
            <a:picLocks noChangeAspect="1"/>
          </p:cNvPicPr>
          <p:nvPr/>
        </p:nvPicPr>
        <p:blipFill>
          <a:blip r:embed="rId10"/>
          <a:stretch>
            <a:fillRect/>
          </a:stretch>
        </p:blipFill>
        <p:spPr>
          <a:xfrm>
            <a:off x="6678302" y="3996094"/>
            <a:ext cx="1049340" cy="801337"/>
          </a:xfrm>
          <a:prstGeom prst="rect">
            <a:avLst/>
          </a:prstGeom>
        </p:spPr>
      </p:pic>
      <p:pic>
        <p:nvPicPr>
          <p:cNvPr id="1042" name="Picture 18" descr="Image result for artificial intelligence examples">
            <a:extLst>
              <a:ext uri="{FF2B5EF4-FFF2-40B4-BE49-F238E27FC236}">
                <a16:creationId xmlns:a16="http://schemas.microsoft.com/office/drawing/2014/main" id="{93C161AF-4121-4A44-92BA-CB95AA6B1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471" y="2119925"/>
            <a:ext cx="2189151" cy="128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65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73FF88B3-AEE9-43FB-B9CD-A8CEF66EAF6C}"/>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6450" y="438150"/>
            <a:ext cx="3257550" cy="4607088"/>
          </a:xfrm>
          <a:prstGeom prst="rect">
            <a:avLst/>
          </a:prstGeom>
        </p:spPr>
      </p:pic>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9050248" cy="876300"/>
          </a:xfrm>
        </p:spPr>
        <p:txBody>
          <a:bodyPr/>
          <a:lstStyle/>
          <a:p>
            <a:r>
              <a:rPr lang="en-US" sz="2800" u="sng" dirty="0">
                <a:latin typeface="+mj-lt"/>
              </a:rPr>
              <a:t>The International Joint Conference on Artificial Intelligence (IJCAI) 2019</a:t>
            </a: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3" y="876300"/>
            <a:ext cx="5792698" cy="410345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The 28th International Joint Conference on Artificial Intelligence (IJCAI) is a gathering of </a:t>
            </a:r>
            <a:r>
              <a:rPr lang="en-US" sz="2000" b="1" dirty="0">
                <a:latin typeface="+mj-lt"/>
              </a:rPr>
              <a:t>artificial intelligence researchers </a:t>
            </a:r>
            <a:r>
              <a:rPr lang="en-US" sz="2000" dirty="0">
                <a:latin typeface="+mj-lt"/>
              </a:rPr>
              <a:t>and practitioners for scientific and educational purposes, including dissemination of information on Artificial Intelligence in which </a:t>
            </a:r>
            <a:r>
              <a:rPr lang="en-US" sz="2000" b="1" dirty="0">
                <a:latin typeface="+mj-lt"/>
              </a:rPr>
              <a:t>cutting-edge scientific results </a:t>
            </a:r>
            <a:r>
              <a:rPr lang="en-US" sz="2000" dirty="0">
                <a:latin typeface="+mj-lt"/>
              </a:rPr>
              <a:t>are presente</a:t>
            </a:r>
            <a:r>
              <a:rPr lang="en-US" altLang="zh-CN" sz="2000" dirty="0">
                <a:latin typeface="+mj-lt"/>
              </a:rPr>
              <a:t>d.</a:t>
            </a:r>
            <a:endParaRPr lang="en-US" sz="2000" dirty="0">
              <a:latin typeface="+mj-lt"/>
            </a:endParaRPr>
          </a:p>
          <a:p>
            <a:pPr>
              <a:buFont typeface="Wingdings" panose="05000000000000000000" pitchFamily="2" charset="2"/>
              <a:buChar char="q"/>
            </a:pPr>
            <a:r>
              <a:rPr lang="en-US" sz="2000" dirty="0">
                <a:latin typeface="+mj-lt"/>
              </a:rPr>
              <a:t>IJCAI-19 will be hosted in Macao. This will be the second time that IJCAI is held in China.</a:t>
            </a:r>
          </a:p>
          <a:p>
            <a:pPr>
              <a:buFont typeface="Wingdings" panose="05000000000000000000" pitchFamily="2" charset="2"/>
              <a:buChar char="q"/>
            </a:pPr>
            <a:r>
              <a:rPr lang="en-US" sz="2000" dirty="0">
                <a:latin typeface="+mj-lt"/>
              </a:rPr>
              <a:t>We expect 3000+ top AI researchers to attend the conferences and present their latest development.</a:t>
            </a:r>
          </a:p>
        </p:txBody>
      </p:sp>
    </p:spTree>
    <p:extLst>
      <p:ext uri="{BB962C8B-B14F-4D97-AF65-F5344CB8AC3E}">
        <p14:creationId xmlns:p14="http://schemas.microsoft.com/office/powerpoint/2010/main" val="94212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jcai exhibition">
            <a:extLst>
              <a:ext uri="{FF2B5EF4-FFF2-40B4-BE49-F238E27FC236}">
                <a16:creationId xmlns:a16="http://schemas.microsoft.com/office/drawing/2014/main" id="{E37E84F2-8232-4D9E-A018-F44F754CD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53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ijcai exhibition">
            <a:extLst>
              <a:ext uri="{FF2B5EF4-FFF2-40B4-BE49-F238E27FC236}">
                <a16:creationId xmlns:a16="http://schemas.microsoft.com/office/drawing/2014/main" id="{406A14DB-0056-446A-BE54-3A0723F4E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7" y="0"/>
            <a:ext cx="6867525" cy="515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7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Macau AI Competition Introduction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a:latin typeface="+mj-lt"/>
              </a:rPr>
              <a:t>Let’s continue </a:t>
            </a:r>
            <a:r>
              <a:rPr lang="en" dirty="0">
                <a:latin typeface="+mj-lt"/>
              </a:rPr>
              <a:t>with the second 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2</a:t>
            </a:r>
          </a:p>
        </p:txBody>
      </p:sp>
    </p:spTree>
    <p:extLst>
      <p:ext uri="{BB962C8B-B14F-4D97-AF65-F5344CB8AC3E}">
        <p14:creationId xmlns:p14="http://schemas.microsoft.com/office/powerpoint/2010/main" val="93397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Goal: Traffic Road Sign Recognition </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282479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a:t>
            </a:r>
            <a:r>
              <a:rPr lang="en-US" b="1" dirty="0">
                <a:latin typeface="+mj-lt"/>
              </a:rPr>
              <a:t>goal</a:t>
            </a:r>
            <a:r>
              <a:rPr lang="en-US" dirty="0">
                <a:latin typeface="+mj-lt"/>
              </a:rPr>
              <a:t> of this task is to recognize the traffic road sign from a set of images. </a:t>
            </a:r>
          </a:p>
          <a:p>
            <a:pPr>
              <a:buFont typeface="Wingdings" panose="05000000000000000000" pitchFamily="2" charset="2"/>
              <a:buChar char="q"/>
            </a:pPr>
            <a:r>
              <a:rPr lang="en-US" dirty="0">
                <a:latin typeface="+mj-lt"/>
              </a:rPr>
              <a:t>Such algorithm is critical in the scenarios of intelligent transportation system (ITS), especially for navigation system and self-driving cars.</a:t>
            </a:r>
          </a:p>
          <a:p>
            <a:pPr>
              <a:buFont typeface="Wingdings" panose="05000000000000000000" pitchFamily="2" charset="2"/>
              <a:buChar char="q"/>
            </a:pPr>
            <a:endParaRPr lang="en-US" dirty="0">
              <a:latin typeface="+mj-lt"/>
            </a:endParaRPr>
          </a:p>
        </p:txBody>
      </p:sp>
      <p:pic>
        <p:nvPicPr>
          <p:cNvPr id="7" name="Picture 2" descr="âauto drive system traffic signâçå¾çæç´¢ç»æ">
            <a:extLst>
              <a:ext uri="{FF2B5EF4-FFF2-40B4-BE49-F238E27FC236}">
                <a16:creationId xmlns:a16="http://schemas.microsoft.com/office/drawing/2014/main" id="{56D9FF79-DA90-4F80-A163-7B0047F08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29" y="2609850"/>
            <a:ext cx="4497154" cy="22541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âself driving traffic signâçå¾çæç´¢ç»æ">
            <a:extLst>
              <a:ext uri="{FF2B5EF4-FFF2-40B4-BE49-F238E27FC236}">
                <a16:creationId xmlns:a16="http://schemas.microsoft.com/office/drawing/2014/main" id="{7C306984-43EE-4C6D-BD87-77843C2BE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459" y="2609850"/>
            <a:ext cx="4355790" cy="226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69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Goal: Traffic Road Sign Recognition </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129317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challenging part of this task lies in </a:t>
            </a:r>
            <a:r>
              <a:rPr lang="en-US" b="1" dirty="0">
                <a:latin typeface="+mj-lt"/>
              </a:rPr>
              <a:t>the robustness of your proposed method(s) </a:t>
            </a:r>
            <a:r>
              <a:rPr lang="en-US" dirty="0">
                <a:latin typeface="+mj-lt"/>
              </a:rPr>
              <a:t>in different real-life situations, such as low light conditions, obstructions and far-away signs.</a:t>
            </a:r>
          </a:p>
        </p:txBody>
      </p:sp>
      <p:pic>
        <p:nvPicPr>
          <p:cNvPr id="6" name="Picture 6" descr="âself driving traffic signâçå¾çæç´¢ç»æ">
            <a:extLst>
              <a:ext uri="{FF2B5EF4-FFF2-40B4-BE49-F238E27FC236}">
                <a16:creationId xmlns:a16="http://schemas.microsoft.com/office/drawing/2014/main" id="{2010418D-D73B-41D8-9A29-513A1179A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715" y="1889760"/>
            <a:ext cx="3057525"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âauto drive system traffic signâçå¾çæç´¢ç»æ">
            <a:extLst>
              <a:ext uri="{FF2B5EF4-FFF2-40B4-BE49-F238E27FC236}">
                <a16:creationId xmlns:a16="http://schemas.microsoft.com/office/drawing/2014/main" id="{19A6A339-4ADF-48E8-9074-38FD6F3D1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56" y="2286661"/>
            <a:ext cx="4132696" cy="225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3597419-0B36-42B4-8DD9-7A04FE241E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1258" y="1740272"/>
            <a:ext cx="1532836" cy="1024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6713220" cy="436562"/>
          </a:xfrm>
        </p:spPr>
        <p:txBody>
          <a:bodyPr/>
          <a:lstStyle/>
          <a:p>
            <a:r>
              <a:rPr lang="en-US" sz="2400" u="sng" dirty="0">
                <a:latin typeface="+mj-lt"/>
              </a:rPr>
              <a:t>Two-step Processes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129317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457200" indent="-457200">
              <a:buFont typeface="+mj-lt"/>
              <a:buAutoNum type="arabicPeriod"/>
            </a:pPr>
            <a:r>
              <a:rPr lang="en-US" b="1" dirty="0">
                <a:latin typeface="+mj-lt"/>
              </a:rPr>
              <a:t>Training </a:t>
            </a:r>
            <a:r>
              <a:rPr lang="en-US" dirty="0">
                <a:latin typeface="+mj-lt"/>
              </a:rPr>
              <a:t>on </a:t>
            </a:r>
            <a:r>
              <a:rPr lang="en-US" b="1" dirty="0">
                <a:latin typeface="+mj-lt"/>
              </a:rPr>
              <a:t>labeled images</a:t>
            </a:r>
          </a:p>
          <a:p>
            <a:pPr marL="457200" indent="-457200">
              <a:buFont typeface="+mj-lt"/>
              <a:buAutoNum type="arabicPeriod"/>
            </a:pPr>
            <a:r>
              <a:rPr lang="en-US" b="1" dirty="0">
                <a:latin typeface="+mj-lt"/>
              </a:rPr>
              <a:t>Evaluating </a:t>
            </a:r>
            <a:r>
              <a:rPr lang="en-US" dirty="0">
                <a:latin typeface="+mj-lt"/>
              </a:rPr>
              <a:t>on </a:t>
            </a:r>
            <a:r>
              <a:rPr lang="en-US" b="1" dirty="0">
                <a:latin typeface="+mj-lt"/>
              </a:rPr>
              <a:t>testing images</a:t>
            </a:r>
          </a:p>
        </p:txBody>
      </p:sp>
      <p:pic>
        <p:nvPicPr>
          <p:cNvPr id="12" name="Picture 4" descr="âauto drive system traffic signâçå¾çæç´¢ç»æ">
            <a:extLst>
              <a:ext uri="{FF2B5EF4-FFF2-40B4-BE49-F238E27FC236}">
                <a16:creationId xmlns:a16="http://schemas.microsoft.com/office/drawing/2014/main" id="{7766DDAE-869D-4BFA-BC42-871A057A1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10" y="1983526"/>
            <a:ext cx="1776491" cy="9689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D6CBFF-1A4D-44EF-946E-FE2F66D44679}"/>
              </a:ext>
            </a:extLst>
          </p:cNvPr>
          <p:cNvSpPr/>
          <p:nvPr/>
        </p:nvSpPr>
        <p:spPr>
          <a:xfrm>
            <a:off x="834420" y="3135298"/>
            <a:ext cx="1576072" cy="307777"/>
          </a:xfrm>
          <a:prstGeom prst="rect">
            <a:avLst/>
          </a:prstGeom>
        </p:spPr>
        <p:txBody>
          <a:bodyPr wrap="none">
            <a:spAutoFit/>
          </a:bodyPr>
          <a:lstStyle/>
          <a:p>
            <a:r>
              <a:rPr lang="en-US" b="1" dirty="0"/>
              <a:t>Labeled images</a:t>
            </a:r>
          </a:p>
        </p:txBody>
      </p:sp>
      <p:pic>
        <p:nvPicPr>
          <p:cNvPr id="14" name="Picture 4" descr="âauto drive system traffic signâçå¾çæç´¢ç»æ">
            <a:extLst>
              <a:ext uri="{FF2B5EF4-FFF2-40B4-BE49-F238E27FC236}">
                <a16:creationId xmlns:a16="http://schemas.microsoft.com/office/drawing/2014/main" id="{C47CFA6F-A8B8-46F5-8A2E-DB15FECB8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17" y="2166302"/>
            <a:ext cx="1776491" cy="96899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deep learning">
            <a:extLst>
              <a:ext uri="{FF2B5EF4-FFF2-40B4-BE49-F238E27FC236}">
                <a16:creationId xmlns:a16="http://schemas.microsoft.com/office/drawing/2014/main" id="{E5733248-1907-413D-B356-4EF3A7B61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799" y="2005489"/>
            <a:ext cx="2841682" cy="189406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E4057DE-8631-47D5-9B24-35CC02963B65}"/>
              </a:ext>
            </a:extLst>
          </p:cNvPr>
          <p:cNvSpPr/>
          <p:nvPr/>
        </p:nvSpPr>
        <p:spPr>
          <a:xfrm>
            <a:off x="3558868" y="3774979"/>
            <a:ext cx="2361544" cy="523220"/>
          </a:xfrm>
          <a:prstGeom prst="rect">
            <a:avLst/>
          </a:prstGeom>
        </p:spPr>
        <p:txBody>
          <a:bodyPr wrap="none">
            <a:spAutoFit/>
          </a:bodyPr>
          <a:lstStyle/>
          <a:p>
            <a:r>
              <a:rPr lang="en-US" b="1" dirty="0"/>
              <a:t>Training a learning model</a:t>
            </a:r>
          </a:p>
          <a:p>
            <a:r>
              <a:rPr lang="en-US" b="1" dirty="0"/>
              <a:t>(e.g., Neural Network)</a:t>
            </a:r>
          </a:p>
        </p:txBody>
      </p:sp>
      <p:pic>
        <p:nvPicPr>
          <p:cNvPr id="16" name="Picture 2">
            <a:extLst>
              <a:ext uri="{FF2B5EF4-FFF2-40B4-BE49-F238E27FC236}">
                <a16:creationId xmlns:a16="http://schemas.microsoft.com/office/drawing/2014/main" id="{3FFF11DC-DF32-4995-936E-CF6008CEDE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6037" y="3571860"/>
            <a:ext cx="1532836" cy="10243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02F4AFE-CC98-4639-BD0E-67CC4EAE4D0E}"/>
              </a:ext>
            </a:extLst>
          </p:cNvPr>
          <p:cNvSpPr/>
          <p:nvPr/>
        </p:nvSpPr>
        <p:spPr>
          <a:xfrm>
            <a:off x="856037" y="4596172"/>
            <a:ext cx="1486304" cy="307777"/>
          </a:xfrm>
          <a:prstGeom prst="rect">
            <a:avLst/>
          </a:prstGeom>
        </p:spPr>
        <p:txBody>
          <a:bodyPr wrap="none">
            <a:spAutoFit/>
          </a:bodyPr>
          <a:lstStyle/>
          <a:p>
            <a:r>
              <a:rPr lang="en-US" b="1" dirty="0"/>
              <a:t>Testing images</a:t>
            </a:r>
          </a:p>
        </p:txBody>
      </p:sp>
      <p:sp>
        <p:nvSpPr>
          <p:cNvPr id="4" name="Arrow: Left-Right 3">
            <a:extLst>
              <a:ext uri="{FF2B5EF4-FFF2-40B4-BE49-F238E27FC236}">
                <a16:creationId xmlns:a16="http://schemas.microsoft.com/office/drawing/2014/main" id="{1BF91438-0BB3-4F57-AA74-17669069C1F3}"/>
              </a:ext>
            </a:extLst>
          </p:cNvPr>
          <p:cNvSpPr/>
          <p:nvPr/>
        </p:nvSpPr>
        <p:spPr>
          <a:xfrm rot="2221063">
            <a:off x="2744770" y="2297685"/>
            <a:ext cx="712744" cy="340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Arrow: Right 4">
            <a:extLst>
              <a:ext uri="{FF2B5EF4-FFF2-40B4-BE49-F238E27FC236}">
                <a16:creationId xmlns:a16="http://schemas.microsoft.com/office/drawing/2014/main" id="{D76BD75A-0843-4957-8016-EC59E5DDF9E9}"/>
              </a:ext>
            </a:extLst>
          </p:cNvPr>
          <p:cNvSpPr/>
          <p:nvPr/>
        </p:nvSpPr>
        <p:spPr>
          <a:xfrm rot="19650470">
            <a:off x="2699444" y="3435738"/>
            <a:ext cx="689445" cy="382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0" name="Picture 19">
            <a:extLst>
              <a:ext uri="{FF2B5EF4-FFF2-40B4-BE49-F238E27FC236}">
                <a16:creationId xmlns:a16="http://schemas.microsoft.com/office/drawing/2014/main" id="{DB2BAD12-5D4E-496B-A477-0F0BCCC21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577" y="2081013"/>
            <a:ext cx="2414133" cy="1818541"/>
          </a:xfrm>
          <a:prstGeom prst="rect">
            <a:avLst/>
          </a:prstGeom>
        </p:spPr>
      </p:pic>
    </p:spTree>
    <p:extLst>
      <p:ext uri="{BB962C8B-B14F-4D97-AF65-F5344CB8AC3E}">
        <p14:creationId xmlns:p14="http://schemas.microsoft.com/office/powerpoint/2010/main" val="2176945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D</a:t>
            </a:r>
            <a:r>
              <a:rPr lang="en-US" altLang="zh-CN" sz="2400" u="sng" dirty="0">
                <a:latin typeface="+mj-lt"/>
              </a:rPr>
              <a:t>atasets (drafted version)</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provided data are RGB traffic sign images of various sizes, cropped out of photos taken in real life scenarios. </a:t>
            </a:r>
          </a:p>
          <a:p>
            <a:pPr>
              <a:buFont typeface="Wingdings" panose="05000000000000000000" pitchFamily="2" charset="2"/>
              <a:buChar char="q"/>
            </a:pPr>
            <a:r>
              <a:rPr lang="en-US" dirty="0">
                <a:latin typeface="+mj-lt"/>
              </a:rPr>
              <a:t>We will provide a preliminary training datasets that include some pre-processed photos with labelled traffic sign(s).</a:t>
            </a:r>
          </a:p>
          <a:p>
            <a:pPr>
              <a:buFont typeface="Wingdings" panose="05000000000000000000" pitchFamily="2" charset="2"/>
              <a:buChar char="q"/>
            </a:pPr>
            <a:r>
              <a:rPr lang="en-US" dirty="0">
                <a:latin typeface="+mj-lt"/>
              </a:rPr>
              <a:t>File descriptions</a:t>
            </a:r>
          </a:p>
          <a:p>
            <a:pPr lvl="1">
              <a:buFont typeface="Wingdings" panose="05000000000000000000" pitchFamily="2" charset="2"/>
              <a:buChar char="q"/>
            </a:pPr>
            <a:r>
              <a:rPr lang="en-US" dirty="0">
                <a:latin typeface="+mj-lt"/>
              </a:rPr>
              <a:t>train.zip: training datasets</a:t>
            </a:r>
          </a:p>
          <a:p>
            <a:pPr lvl="1">
              <a:buFont typeface="Wingdings" panose="05000000000000000000" pitchFamily="2" charset="2"/>
              <a:buChar char="q"/>
            </a:pPr>
            <a:r>
              <a:rPr lang="en-US" dirty="0">
                <a:latin typeface="+mj-lt"/>
              </a:rPr>
              <a:t>test.zip: testing datasets</a:t>
            </a:r>
          </a:p>
          <a:p>
            <a:pPr lvl="1">
              <a:buFont typeface="Wingdings" panose="05000000000000000000" pitchFamily="2" charset="2"/>
              <a:buChar char="q"/>
            </a:pPr>
            <a:r>
              <a:rPr lang="en-US" dirty="0">
                <a:latin typeface="+mj-lt"/>
              </a:rPr>
              <a:t>sample_submission.csv: a sample for submission format</a:t>
            </a:r>
          </a:p>
          <a:p>
            <a:pPr lvl="1">
              <a:buFont typeface="Wingdings" panose="05000000000000000000" pitchFamily="2" charset="2"/>
              <a:buChar char="q"/>
            </a:pPr>
            <a:endParaRPr lang="en-US" dirty="0">
              <a:latin typeface="+mj-lt"/>
            </a:endParaRPr>
          </a:p>
          <a:p>
            <a:pPr>
              <a:buFont typeface="Wingdings" panose="05000000000000000000" pitchFamily="2" charset="2"/>
              <a:buChar char="q"/>
            </a:pPr>
            <a:r>
              <a:rPr lang="en-US" dirty="0">
                <a:latin typeface="+mj-lt"/>
                <a:hlinkClick r:id="rId2"/>
              </a:rPr>
              <a:t>http://conferences.cis.umac.mo/aichallenge/index.php/challenges/introduction/</a:t>
            </a:r>
            <a:endParaRPr lang="en-US" dirty="0">
              <a:latin typeface="+mj-lt"/>
            </a:endParaRPr>
          </a:p>
          <a:p>
            <a:pPr>
              <a:buFont typeface="Wingdings" panose="05000000000000000000" pitchFamily="2" charset="2"/>
              <a:buChar char="q"/>
            </a:pPr>
            <a:endParaRPr lang="en-US" dirty="0">
              <a:latin typeface="+mj-lt"/>
            </a:endParaRPr>
          </a:p>
        </p:txBody>
      </p:sp>
    </p:spTree>
    <p:extLst>
      <p:ext uri="{BB962C8B-B14F-4D97-AF65-F5344CB8AC3E}">
        <p14:creationId xmlns:p14="http://schemas.microsoft.com/office/powerpoint/2010/main" val="2777460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D</a:t>
            </a:r>
            <a:r>
              <a:rPr lang="en-US" altLang="zh-CN" sz="2400" u="sng" dirty="0">
                <a:latin typeface="+mj-lt"/>
              </a:rPr>
              <a:t>atasets – Training Datasets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The training dataset is being collected by our </a:t>
            </a:r>
            <a:r>
              <a:rPr lang="en-US" b="1" dirty="0">
                <a:latin typeface="+mj-lt"/>
              </a:rPr>
              <a:t>data collection portal (being discussed in the next part).</a:t>
            </a:r>
            <a:endParaRPr lang="en-US" dirty="0">
              <a:latin typeface="+mj-lt"/>
            </a:endParaRPr>
          </a:p>
          <a:p>
            <a:pPr>
              <a:buFont typeface="Wingdings" panose="05000000000000000000" pitchFamily="2" charset="2"/>
              <a:buChar char="q"/>
            </a:pPr>
            <a:r>
              <a:rPr lang="en-US" dirty="0">
                <a:latin typeface="+mj-lt"/>
              </a:rPr>
              <a:t>Each labeled image should contain the following</a:t>
            </a:r>
          </a:p>
          <a:p>
            <a:pPr lvl="1">
              <a:buFont typeface="Wingdings" panose="05000000000000000000" pitchFamily="2" charset="2"/>
              <a:buChar char="q"/>
            </a:pPr>
            <a:r>
              <a:rPr lang="en-US" dirty="0">
                <a:latin typeface="+mj-lt"/>
              </a:rPr>
              <a:t>Image binary format</a:t>
            </a:r>
          </a:p>
          <a:p>
            <a:pPr lvl="1">
              <a:buFont typeface="Wingdings" panose="05000000000000000000" pitchFamily="2" charset="2"/>
              <a:buChar char="q"/>
            </a:pPr>
            <a:r>
              <a:rPr lang="en-US" dirty="0">
                <a:latin typeface="+mj-lt"/>
              </a:rPr>
              <a:t>Label location(s) (x1, y1, x2, y2)</a:t>
            </a:r>
          </a:p>
          <a:p>
            <a:pPr lvl="1">
              <a:buFont typeface="Wingdings" panose="05000000000000000000" pitchFamily="2" charset="2"/>
              <a:buChar char="q"/>
            </a:pPr>
            <a:r>
              <a:rPr lang="en-US" dirty="0">
                <a:latin typeface="+mj-lt"/>
              </a:rPr>
              <a:t>Label type(s)</a:t>
            </a:r>
          </a:p>
          <a:p>
            <a:pPr>
              <a:buFont typeface="Wingdings" panose="05000000000000000000" pitchFamily="2" charset="2"/>
              <a:buChar char="q"/>
            </a:pPr>
            <a:endParaRPr lang="en-US" dirty="0">
              <a:latin typeface="+mj-lt"/>
            </a:endParaRPr>
          </a:p>
          <a:p>
            <a:pPr>
              <a:buFont typeface="Wingdings" panose="05000000000000000000" pitchFamily="2" charset="2"/>
              <a:buChar char="q"/>
            </a:pPr>
            <a:r>
              <a:rPr lang="en-US" dirty="0">
                <a:latin typeface="+mj-lt"/>
              </a:rPr>
              <a:t>Each of them is correctly matched into a type of traffic sign according to </a:t>
            </a:r>
          </a:p>
          <a:p>
            <a:pPr lvl="1">
              <a:buFont typeface="Wingdings" panose="05000000000000000000" pitchFamily="2" charset="2"/>
              <a:buChar char="q"/>
            </a:pPr>
            <a:r>
              <a:rPr lang="zh-TW" altLang="en-US" dirty="0">
                <a:latin typeface="+mj-lt"/>
              </a:rPr>
              <a:t>道路交通標誌、標記及標線一般工作指引 </a:t>
            </a:r>
            <a:r>
              <a:rPr lang="en-US" altLang="zh-TW" dirty="0">
                <a:latin typeface="+mj-lt"/>
              </a:rPr>
              <a:t>(2016 </a:t>
            </a:r>
            <a:r>
              <a:rPr lang="zh-TW" altLang="en-US" dirty="0">
                <a:latin typeface="+mj-lt"/>
              </a:rPr>
              <a:t>年第二版</a:t>
            </a:r>
            <a:r>
              <a:rPr lang="en-US" altLang="zh-TW" dirty="0">
                <a:latin typeface="+mj-lt"/>
              </a:rPr>
              <a:t>) from DSAT</a:t>
            </a:r>
          </a:p>
          <a:p>
            <a:pPr lvl="1">
              <a:buFont typeface="Wingdings" panose="05000000000000000000" pitchFamily="2" charset="2"/>
              <a:buChar char="q"/>
            </a:pPr>
            <a:r>
              <a:rPr lang="en-US" altLang="zh-TW" dirty="0">
                <a:latin typeface="+mj-lt"/>
                <a:hlinkClick r:id="rId2"/>
              </a:rPr>
              <a:t>https://www.dsat.gov.mo/pdf/TrafficSignalHandBook_tc.pdf</a:t>
            </a:r>
            <a:endParaRPr lang="en-US" altLang="zh-TW" dirty="0">
              <a:latin typeface="+mj-lt"/>
            </a:endParaRPr>
          </a:p>
          <a:p>
            <a:pPr lvl="2">
              <a:buFont typeface="Wingdings" panose="05000000000000000000" pitchFamily="2" charset="2"/>
              <a:buChar char="q"/>
            </a:pPr>
            <a:endParaRPr lang="en-US" dirty="0">
              <a:latin typeface="+mj-lt"/>
            </a:endParaRPr>
          </a:p>
        </p:txBody>
      </p:sp>
      <p:pic>
        <p:nvPicPr>
          <p:cNvPr id="11" name="Picture 2">
            <a:extLst>
              <a:ext uri="{FF2B5EF4-FFF2-40B4-BE49-F238E27FC236}">
                <a16:creationId xmlns:a16="http://schemas.microsoft.com/office/drawing/2014/main" id="{8F36C199-EDF4-4F5B-884E-2908609D6D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0540" y="1704485"/>
            <a:ext cx="2261373" cy="15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8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D</a:t>
            </a:r>
            <a:r>
              <a:rPr lang="en-US" altLang="zh-CN" sz="2400" u="sng" dirty="0">
                <a:latin typeface="+mj-lt"/>
              </a:rPr>
              <a:t>atasets – Testing Datasets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6162269"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In the test.zip, it includes a set of images containing traffic sign(s) and your task is to </a:t>
            </a:r>
            <a:r>
              <a:rPr lang="en-US" sz="2000" b="1" dirty="0">
                <a:latin typeface="+mj-lt"/>
              </a:rPr>
              <a:t>recognize the road traffic sign(s) </a:t>
            </a:r>
            <a:r>
              <a:rPr lang="en-US" sz="2000" dirty="0">
                <a:latin typeface="+mj-lt"/>
              </a:rPr>
              <a:t>inside.</a:t>
            </a:r>
          </a:p>
          <a:p>
            <a:pPr>
              <a:buFont typeface="Wingdings" panose="05000000000000000000" pitchFamily="2" charset="2"/>
              <a:buChar char="q"/>
            </a:pPr>
            <a:r>
              <a:rPr lang="en-US" sz="2000" dirty="0">
                <a:latin typeface="+mj-lt"/>
              </a:rPr>
              <a:t>E.g.,</a:t>
            </a:r>
          </a:p>
          <a:p>
            <a:pPr lvl="1">
              <a:buFont typeface="Wingdings" panose="05000000000000000000" pitchFamily="2" charset="2"/>
              <a:buChar char="q"/>
            </a:pPr>
            <a:r>
              <a:rPr lang="en-US" sz="1800" dirty="0">
                <a:latin typeface="+mj-lt"/>
              </a:rPr>
              <a:t>Given the first image (of ID=1) in this page, your model only needs to return </a:t>
            </a:r>
            <a:r>
              <a:rPr lang="en-US" sz="1800" dirty="0" err="1">
                <a:latin typeface="+mj-lt"/>
              </a:rPr>
              <a:t>sth</a:t>
            </a:r>
            <a:r>
              <a:rPr lang="en-US" sz="1800" dirty="0">
                <a:latin typeface="+mj-lt"/>
              </a:rPr>
              <a:t> like</a:t>
            </a:r>
          </a:p>
          <a:p>
            <a:pPr lvl="1">
              <a:buFont typeface="Wingdings" panose="05000000000000000000" pitchFamily="2" charset="2"/>
              <a:buChar char="q"/>
            </a:pPr>
            <a:endParaRPr lang="en-US" sz="1800" dirty="0">
              <a:latin typeface="+mj-lt"/>
            </a:endParaRPr>
          </a:p>
          <a:p>
            <a:pPr lvl="1">
              <a:buFont typeface="Wingdings" panose="05000000000000000000" pitchFamily="2" charset="2"/>
              <a:buChar char="q"/>
            </a:pPr>
            <a:endParaRPr lang="en-US" sz="1800" dirty="0">
              <a:latin typeface="+mj-lt"/>
            </a:endParaRPr>
          </a:p>
          <a:p>
            <a:pPr lvl="1">
              <a:buFont typeface="Wingdings" panose="05000000000000000000" pitchFamily="2" charset="2"/>
              <a:buChar char="q"/>
            </a:pPr>
            <a:endParaRPr lang="en-US" sz="1800" dirty="0">
              <a:latin typeface="+mj-lt"/>
            </a:endParaRPr>
          </a:p>
          <a:p>
            <a:pPr lvl="1">
              <a:buFont typeface="Wingdings" panose="05000000000000000000" pitchFamily="2" charset="2"/>
              <a:buChar char="q"/>
            </a:pPr>
            <a:endParaRPr lang="en-US" sz="1800" dirty="0">
              <a:latin typeface="+mj-lt"/>
            </a:endParaRPr>
          </a:p>
          <a:p>
            <a:pPr lvl="1">
              <a:buFont typeface="Wingdings" panose="05000000000000000000" pitchFamily="2" charset="2"/>
              <a:buChar char="q"/>
            </a:pPr>
            <a:r>
              <a:rPr lang="en-US" sz="1800" dirty="0">
                <a:latin typeface="+mj-lt"/>
              </a:rPr>
              <a:t>\where 20 and 12 are the IDs of the corresponding traffic signs, respectively, in image 1. </a:t>
            </a:r>
          </a:p>
          <a:p>
            <a:pPr lvl="1">
              <a:buFont typeface="Wingdings" panose="05000000000000000000" pitchFamily="2" charset="2"/>
              <a:buChar char="q"/>
            </a:pPr>
            <a:endParaRPr lang="en-US" sz="1800" dirty="0">
              <a:latin typeface="+mj-lt"/>
            </a:endParaRPr>
          </a:p>
          <a:p>
            <a:pPr>
              <a:buFont typeface="Wingdings" panose="05000000000000000000" pitchFamily="2" charset="2"/>
              <a:buChar char="q"/>
            </a:pPr>
            <a:endParaRPr lang="en-US" sz="2000" dirty="0">
              <a:latin typeface="+mj-lt"/>
            </a:endParaRPr>
          </a:p>
        </p:txBody>
      </p:sp>
      <p:pic>
        <p:nvPicPr>
          <p:cNvPr id="5" name="Picture 2" descr="âmacau traffic signâçå¾çæç´¢ç»æ">
            <a:extLst>
              <a:ext uri="{FF2B5EF4-FFF2-40B4-BE49-F238E27FC236}">
                <a16:creationId xmlns:a16="http://schemas.microsoft.com/office/drawing/2014/main" id="{82F75614-DE54-454A-AF23-2488EEAD1D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3713" y="50021"/>
            <a:ext cx="2264047" cy="1667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âmacau traffic signâçå¾çæç´¢ç»æ">
            <a:extLst>
              <a:ext uri="{FF2B5EF4-FFF2-40B4-BE49-F238E27FC236}">
                <a16:creationId xmlns:a16="http://schemas.microsoft.com/office/drawing/2014/main" id="{1D71E07C-1068-479F-A3C8-EA2ED8EA50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6540" y="3310719"/>
            <a:ext cx="2443709" cy="1832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âmacau traffic signâçå¾çæç´¢ç»æ">
            <a:extLst>
              <a:ext uri="{FF2B5EF4-FFF2-40B4-BE49-F238E27FC236}">
                <a16:creationId xmlns:a16="http://schemas.microsoft.com/office/drawing/2014/main" id="{B3179ACA-04FC-4FA5-AAF8-8844A4F86C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6440" y="1717869"/>
            <a:ext cx="2699340" cy="1619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E4682AC5-BC59-43A2-AE83-B3E6BC8BC5FF}"/>
              </a:ext>
            </a:extLst>
          </p:cNvPr>
          <p:cNvGraphicFramePr>
            <a:graphicFrameLocks noChangeAspect="1"/>
          </p:cNvGraphicFramePr>
          <p:nvPr>
            <p:extLst>
              <p:ext uri="{D42A27DB-BD31-4B8C-83A1-F6EECF244321}">
                <p14:modId xmlns:p14="http://schemas.microsoft.com/office/powerpoint/2010/main" val="2320396241"/>
              </p:ext>
            </p:extLst>
          </p:nvPr>
        </p:nvGraphicFramePr>
        <p:xfrm>
          <a:off x="1463040" y="3565842"/>
          <a:ext cx="419100" cy="317500"/>
        </p:xfrm>
        <a:graphic>
          <a:graphicData uri="http://schemas.openxmlformats.org/presentationml/2006/ole">
            <mc:AlternateContent xmlns:mc="http://schemas.openxmlformats.org/markup-compatibility/2006">
              <mc:Choice xmlns:v="urn:schemas-microsoft-com:vml" Requires="v">
                <p:oleObj spid="_x0000_s9322" name="Image" r:id="rId7" imgW="419040" imgH="317160" progId="Photoshop.Image.13">
                  <p:embed/>
                </p:oleObj>
              </mc:Choice>
              <mc:Fallback>
                <p:oleObj name="Image" r:id="rId7" imgW="419040" imgH="317160" progId="Photoshop.Image.13">
                  <p:embed/>
                  <p:pic>
                    <p:nvPicPr>
                      <p:cNvPr id="0" name=""/>
                      <p:cNvPicPr/>
                      <p:nvPr/>
                    </p:nvPicPr>
                    <p:blipFill>
                      <a:blip r:embed="rId8"/>
                      <a:stretch>
                        <a:fillRect/>
                      </a:stretch>
                    </p:blipFill>
                    <p:spPr>
                      <a:xfrm>
                        <a:off x="1463040" y="3565842"/>
                        <a:ext cx="419100" cy="3175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27DC8EF-5D7B-4CEA-B371-819B939A89DF}"/>
              </a:ext>
            </a:extLst>
          </p:cNvPr>
          <p:cNvGraphicFramePr>
            <a:graphicFrameLocks noChangeAspect="1"/>
          </p:cNvGraphicFramePr>
          <p:nvPr>
            <p:extLst>
              <p:ext uri="{D42A27DB-BD31-4B8C-83A1-F6EECF244321}">
                <p14:modId xmlns:p14="http://schemas.microsoft.com/office/powerpoint/2010/main" val="1990261500"/>
              </p:ext>
            </p:extLst>
          </p:nvPr>
        </p:nvGraphicFramePr>
        <p:xfrm>
          <a:off x="2270759" y="3565842"/>
          <a:ext cx="284079" cy="317500"/>
        </p:xfrm>
        <a:graphic>
          <a:graphicData uri="http://schemas.openxmlformats.org/presentationml/2006/ole">
            <mc:AlternateContent xmlns:mc="http://schemas.openxmlformats.org/markup-compatibility/2006">
              <mc:Choice xmlns:v="urn:schemas-microsoft-com:vml" Requires="v">
                <p:oleObj spid="_x0000_s9323" name="Image" r:id="rId9" imgW="215640" imgH="241200" progId="Photoshop.Image.13">
                  <p:embed/>
                </p:oleObj>
              </mc:Choice>
              <mc:Fallback>
                <p:oleObj name="Image" r:id="rId9" imgW="215640" imgH="241200" progId="Photoshop.Image.13">
                  <p:embed/>
                  <p:pic>
                    <p:nvPicPr>
                      <p:cNvPr id="0" name=""/>
                      <p:cNvPicPr/>
                      <p:nvPr/>
                    </p:nvPicPr>
                    <p:blipFill>
                      <a:blip r:embed="rId10"/>
                      <a:stretch>
                        <a:fillRect/>
                      </a:stretch>
                    </p:blipFill>
                    <p:spPr>
                      <a:xfrm>
                        <a:off x="2270759" y="3565842"/>
                        <a:ext cx="284079" cy="3175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6C9A6A1D-0CEB-4D23-8726-B1D104E5E00A}"/>
              </a:ext>
            </a:extLst>
          </p:cNvPr>
          <p:cNvSpPr/>
          <p:nvPr/>
        </p:nvSpPr>
        <p:spPr>
          <a:xfrm>
            <a:off x="464820" y="2717641"/>
            <a:ext cx="4572000" cy="738664"/>
          </a:xfrm>
          <a:prstGeom prst="rect">
            <a:avLst/>
          </a:prstGeom>
        </p:spPr>
        <p:txBody>
          <a:bodyPr>
            <a:spAutoFit/>
          </a:bodyPr>
          <a:lstStyle/>
          <a:p>
            <a:pPr marL="231775" lvl="1"/>
            <a:r>
              <a:rPr lang="en-US" dirty="0">
                <a:latin typeface="Courier New" panose="02070309020205020404" pitchFamily="49" charset="0"/>
                <a:cs typeface="Courier New" panose="02070309020205020404" pitchFamily="49" charset="0"/>
              </a:rPr>
              <a:t>&gt;&gt; model(‘path of image01’,1)</a:t>
            </a:r>
          </a:p>
          <a:p>
            <a:pPr marL="231775" lvl="1"/>
            <a:r>
              <a:rPr lang="en-US" dirty="0">
                <a:latin typeface="Courier New" panose="02070309020205020404" pitchFamily="49" charset="0"/>
                <a:cs typeface="Courier New" panose="02070309020205020404" pitchFamily="49" charset="0"/>
              </a:rPr>
              <a:t>1 20</a:t>
            </a:r>
          </a:p>
          <a:p>
            <a:pPr marL="231775" lvl="1"/>
            <a:r>
              <a:rPr lang="en-US" dirty="0">
                <a:latin typeface="Courier New" panose="02070309020205020404" pitchFamily="49" charset="0"/>
                <a:cs typeface="Courier New" panose="02070309020205020404" pitchFamily="49" charset="0"/>
              </a:rPr>
              <a:t>1 12</a:t>
            </a:r>
          </a:p>
        </p:txBody>
      </p:sp>
    </p:spTree>
    <p:extLst>
      <p:ext uri="{BB962C8B-B14F-4D97-AF65-F5344CB8AC3E}">
        <p14:creationId xmlns:p14="http://schemas.microsoft.com/office/powerpoint/2010/main" val="72071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96630" y="1266092"/>
            <a:ext cx="7305333" cy="1897595"/>
          </a:xfrm>
          <a:prstGeom prst="rect">
            <a:avLst/>
          </a:prstGeom>
        </p:spPr>
        <p:txBody>
          <a:bodyPr lIns="91425" tIns="91425" rIns="91425" bIns="91425" anchor="b" anchorCtr="0">
            <a:noAutofit/>
          </a:bodyPr>
          <a:lstStyle/>
          <a:p>
            <a:pPr lvl="0"/>
            <a:r>
              <a:rPr lang="en-HK" dirty="0">
                <a:latin typeface="Times New Roman" panose="02020603050405020304" pitchFamily="18" charset="0"/>
                <a:cs typeface="Times New Roman" panose="02020603050405020304" pitchFamily="18" charset="0"/>
              </a:rPr>
              <a:t>AI Workshop Session 1</a:t>
            </a:r>
            <a:endParaRPr lang="en" dirty="0">
              <a:latin typeface="Times New Roman" panose="02020603050405020304" pitchFamily="18" charset="0"/>
              <a:cs typeface="Times New Roman" panose="02020603050405020304" pitchFamily="18" charset="0"/>
            </a:endParaRPr>
          </a:p>
        </p:txBody>
      </p:sp>
      <p:grpSp>
        <p:nvGrpSpPr>
          <p:cNvPr id="62" name="Shape 62"/>
          <p:cNvGrpSpPr/>
          <p:nvPr/>
        </p:nvGrpSpPr>
        <p:grpSpPr>
          <a:xfrm>
            <a:off x="1299164" y="3511423"/>
            <a:ext cx="215966" cy="342398"/>
            <a:chOff x="6718575" y="2318625"/>
            <a:chExt cx="256950" cy="407375"/>
          </a:xfrm>
        </p:grpSpPr>
        <p:sp>
          <p:nvSpPr>
            <p:cNvPr id="63" name="Shape 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Rectangle 1">
            <a:extLst>
              <a:ext uri="{FF2B5EF4-FFF2-40B4-BE49-F238E27FC236}">
                <a16:creationId xmlns:a16="http://schemas.microsoft.com/office/drawing/2014/main" id="{176B3454-B8E8-4977-82B4-A9B15929A8E2}"/>
              </a:ext>
            </a:extLst>
          </p:cNvPr>
          <p:cNvSpPr/>
          <p:nvPr/>
        </p:nvSpPr>
        <p:spPr>
          <a:xfrm>
            <a:off x="1810604" y="3511423"/>
            <a:ext cx="1725152" cy="307777"/>
          </a:xfrm>
          <a:prstGeom prst="rect">
            <a:avLst/>
          </a:prstGeom>
        </p:spPr>
        <p:txBody>
          <a:bodyPr wrap="none">
            <a:spAutoFit/>
          </a:bodyPr>
          <a:lstStyle/>
          <a:p>
            <a:pPr lvl="0"/>
            <a:r>
              <a:rPr lang="en" b="1" dirty="0">
                <a:highlight>
                  <a:srgbClr val="FFCD00"/>
                </a:highlight>
                <a:latin typeface="Lora"/>
                <a:ea typeface="Lora"/>
                <a:cs typeface="Lora"/>
                <a:sym typeface="Lora"/>
              </a:rPr>
              <a:t>Ryan L.H. U  </a:t>
            </a:r>
            <a:r>
              <a:rPr lang="zh-TW" altLang="en-US" b="1" dirty="0">
                <a:highlight>
                  <a:srgbClr val="FFCD00"/>
                </a:highlight>
                <a:latin typeface="Lora"/>
                <a:ea typeface="Lora"/>
                <a:cs typeface="Lora"/>
                <a:sym typeface="Lora"/>
              </a:rPr>
              <a:t>余亮豪</a:t>
            </a:r>
            <a:endParaRPr lang="en-US" altLang="zh-TW" b="1" dirty="0">
              <a:highlight>
                <a:srgbClr val="FFCD00"/>
              </a:highlight>
              <a:latin typeface="Lora"/>
              <a:ea typeface="Lora"/>
              <a:cs typeface="Lora"/>
              <a:sym typeface="Lora"/>
            </a:endParaRPr>
          </a:p>
        </p:txBody>
      </p:sp>
      <p:sp>
        <p:nvSpPr>
          <p:cNvPr id="3" name="Rectangle 2">
            <a:extLst>
              <a:ext uri="{FF2B5EF4-FFF2-40B4-BE49-F238E27FC236}">
                <a16:creationId xmlns:a16="http://schemas.microsoft.com/office/drawing/2014/main" id="{0D84742E-B57A-4621-A50C-86BC21A01FEA}"/>
              </a:ext>
            </a:extLst>
          </p:cNvPr>
          <p:cNvSpPr/>
          <p:nvPr/>
        </p:nvSpPr>
        <p:spPr>
          <a:xfrm>
            <a:off x="1810604" y="3819200"/>
            <a:ext cx="4572000" cy="954107"/>
          </a:xfrm>
          <a:prstGeom prst="rect">
            <a:avLst/>
          </a:prstGeom>
        </p:spPr>
        <p:txBody>
          <a:bodyPr>
            <a:spAutoFit/>
          </a:bodyPr>
          <a:lstStyle/>
          <a:p>
            <a:pPr lvl="0"/>
            <a:r>
              <a:rPr lang="en-US" dirty="0">
                <a:latin typeface="+mj-lt"/>
                <a:ea typeface="Lora"/>
                <a:cs typeface="Lora"/>
                <a:sym typeface="Lora"/>
              </a:rPr>
              <a:t>Associate Professor</a:t>
            </a:r>
            <a:br>
              <a:rPr lang="en-US" dirty="0">
                <a:latin typeface="+mj-lt"/>
                <a:ea typeface="Lora"/>
                <a:cs typeface="Lora"/>
                <a:sym typeface="Lora"/>
              </a:rPr>
            </a:br>
            <a:r>
              <a:rPr lang="en-US" dirty="0">
                <a:latin typeface="+mj-lt"/>
                <a:ea typeface="Lora"/>
                <a:cs typeface="Lora"/>
                <a:sym typeface="Lora"/>
              </a:rPr>
              <a:t>State Key Lab of Internet of Things for Smart City</a:t>
            </a:r>
          </a:p>
          <a:p>
            <a:pPr lvl="0"/>
            <a:r>
              <a:rPr lang="en-US" dirty="0">
                <a:latin typeface="+mj-lt"/>
                <a:ea typeface="Lora"/>
                <a:cs typeface="Lora"/>
                <a:sym typeface="Lora"/>
              </a:rPr>
              <a:t>Department of Computer and Information Science University of Macau</a:t>
            </a:r>
          </a:p>
        </p:txBody>
      </p:sp>
      <p:pic>
        <p:nvPicPr>
          <p:cNvPr id="6" name="Picture 5"/>
          <p:cNvPicPr>
            <a:picLocks noChangeAspect="1"/>
          </p:cNvPicPr>
          <p:nvPr/>
        </p:nvPicPr>
        <p:blipFill>
          <a:blip r:embed="rId3"/>
          <a:stretch>
            <a:fillRect/>
          </a:stretch>
        </p:blipFill>
        <p:spPr>
          <a:xfrm>
            <a:off x="7546642" y="2899663"/>
            <a:ext cx="1600658" cy="15312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full mark">
            <a:extLst>
              <a:ext uri="{FF2B5EF4-FFF2-40B4-BE49-F238E27FC236}">
                <a16:creationId xmlns:a16="http://schemas.microsoft.com/office/drawing/2014/main" id="{22F606E8-2EC8-4EF7-86B6-B6CE3ABA8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9" y="3216274"/>
            <a:ext cx="914083" cy="9140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latin typeface="+mj-lt"/>
                  </a:rPr>
                  <a:t>To make your life easier, we may design two criteria to measure the quality of your recognition.</a:t>
                </a:r>
              </a:p>
              <a:p>
                <a:pPr marL="688975" lvl="1" indent="-457200">
                  <a:buFont typeface="+mj-lt"/>
                  <a:buAutoNum type="arabicPeriod"/>
                </a:pPr>
                <a:r>
                  <a:rPr lang="en-US" dirty="0">
                    <a:latin typeface="+mj-lt"/>
                  </a:rPr>
                  <a:t>Get full mark if your recognition hits any labelled traffic sign</a:t>
                </a:r>
              </a:p>
              <a:p>
                <a:pPr marL="688975" lvl="1" indent="-457200">
                  <a:buFont typeface="+mj-lt"/>
                  <a:buAutoNum type="arabicPeriod"/>
                </a:pPr>
                <a:endParaRPr lang="en-US" dirty="0">
                  <a:latin typeface="+mj-lt"/>
                </a:endParaRPr>
              </a:p>
              <a:p>
                <a:pPr marL="688975" lvl="1" indent="-457200">
                  <a:buFont typeface="+mj-lt"/>
                  <a:buAutoNum type="arabicPeriod"/>
                </a:pPr>
                <a:r>
                  <a:rPr lang="en-US" dirty="0">
                    <a:latin typeface="+mj-lt"/>
                  </a:rPr>
                  <a:t>Get partial mark based on the number of accurately recognized labels.</a:t>
                </a:r>
              </a:p>
              <a:p>
                <a:pPr lvl="2"/>
                <a:r>
                  <a:rPr lang="en-US" u="sng" dirty="0">
                    <a:latin typeface="+mj-lt"/>
                  </a:rPr>
                  <a:t>Jaccard similarity coefficient</a:t>
                </a:r>
              </a:p>
              <a:p>
                <a:pPr lvl="2"/>
                <a:r>
                  <a:rPr lang="en-US" dirty="0">
                    <a:latin typeface="+mj-lt"/>
                  </a:rPr>
                  <a:t>Defining the ground truth set of traffic signs in a tested image as </a:t>
                </a:r>
                <a14:m>
                  <m:oMath xmlns:m="http://schemas.openxmlformats.org/officeDocument/2006/math">
                    <m:r>
                      <a:rPr lang="en-US" i="1">
                        <a:latin typeface="Cambria Math" panose="02040503050406030204" pitchFamily="18" charset="0"/>
                      </a:rPr>
                      <m:t>𝐺</m:t>
                    </m:r>
                  </m:oMath>
                </a14:m>
                <a:r>
                  <a:rPr lang="en-US" dirty="0">
                    <a:latin typeface="+mj-lt"/>
                  </a:rPr>
                  <a:t> and the identified set of traffic signs as </a:t>
                </a:r>
                <a14:m>
                  <m:oMath xmlns:m="http://schemas.openxmlformats.org/officeDocument/2006/math">
                    <m:r>
                      <a:rPr lang="en-US" i="1">
                        <a:latin typeface="Cambria Math" panose="02040503050406030204" pitchFamily="18" charset="0"/>
                      </a:rPr>
                      <m:t>𝑆</m:t>
                    </m:r>
                  </m:oMath>
                </a14:m>
                <a:r>
                  <a:rPr lang="en-US" dirty="0">
                    <a:latin typeface="+mj-lt"/>
                  </a:rPr>
                  <a:t>, then the score for this image is calculated as: </a:t>
                </a:r>
                <a14:m>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𝐺</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 ∩</m:t>
                        </m:r>
                        <m:r>
                          <a:rPr lang="en-US" i="1">
                            <a:latin typeface="Cambria Math" panose="02040503050406030204" pitchFamily="18" charset="0"/>
                          </a:rPr>
                          <m:t>𝐺</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m:t>
                        </m:r>
                      </m:e>
                    </m:d>
                  </m:oMath>
                </a14:m>
                <a:r>
                  <a:rPr lang="en-US" dirty="0">
                    <a:latin typeface="+mj-lt"/>
                  </a:rPr>
                  <a:t> using a binary loss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𝑏</m:t>
                        </m:r>
                      </m:sub>
                    </m:sSub>
                  </m:oMath>
                </a14:m>
                <a:r>
                  <a:rPr lang="en-US" dirty="0">
                    <a:latin typeface="+mj-lt"/>
                  </a:rPr>
                  <a:t>.</a:t>
                </a:r>
              </a:p>
              <a:p>
                <a:pPr marL="911225" lvl="2" indent="-457200">
                  <a:buFont typeface="+mj-lt"/>
                  <a:buAutoNum type="arabicPeriod"/>
                </a:pPr>
                <a:endParaRPr lang="en-US" dirty="0">
                  <a:latin typeface="+mj-lt"/>
                </a:endParaRPr>
              </a:p>
              <a:p>
                <a:pPr marL="519113" indent="-457200"/>
                <a:r>
                  <a:rPr lang="en-US" dirty="0">
                    <a:latin typeface="+mj-lt"/>
                  </a:rPr>
                  <a:t>We will give awards to top-X teams who have the best score in criterion (1) and criterion (2).</a:t>
                </a:r>
              </a:p>
              <a:p>
                <a:pPr marL="519113" indent="-457200">
                  <a:buFont typeface="+mj-lt"/>
                  <a:buAutoNum type="arabicPeriod"/>
                </a:pPr>
                <a:endParaRPr lang="en-US" dirty="0">
                  <a:latin typeface="+mj-lt"/>
                </a:endParaRPr>
              </a:p>
              <a:p>
                <a:pPr>
                  <a:buFont typeface="Wingdings" panose="05000000000000000000" pitchFamily="2" charset="2"/>
                  <a:buChar char="q"/>
                </a:pPr>
                <a:endParaRPr lang="en-US" dirty="0">
                  <a:latin typeface="+mj-lt"/>
                </a:endParaRPr>
              </a:p>
            </p:txBody>
          </p:sp>
        </mc:Choice>
        <mc:Fallback xmlns="">
          <p:sp>
            <p:nvSpPr>
              <p:cNvPr id="9" name="Text Placeholder 5">
                <a:extLst>
                  <a:ext uri="{FF2B5EF4-FFF2-40B4-BE49-F238E27FC236}">
                    <a16:creationId xmlns:a16="http://schemas.microsoft.com/office/drawing/2014/main" xmlns:a14="http://schemas.microsoft.com/office/drawing/2010/main" xmlns="" id="{B1F15A8B-F6C3-4DBD-BCEC-7396D0EC433E}"/>
                  </a:ext>
                </a:extLst>
              </p:cNvPr>
              <p:cNvSpPr txBox="1">
                <a:spLocks noRot="1" noChangeAspect="1" noMove="1" noResize="1" noEditPoints="1" noAdjustHandles="1" noChangeArrowheads="1" noChangeShapeType="1" noTextEdit="1"/>
              </p:cNvSpPr>
              <p:nvPr/>
            </p:nvSpPr>
            <p:spPr>
              <a:xfrm>
                <a:off x="93751" y="436562"/>
                <a:ext cx="8881421" cy="4562158"/>
              </a:xfrm>
              <a:prstGeom prst="rect">
                <a:avLst/>
              </a:prstGeom>
              <a:blipFill rotWithShape="0">
                <a:blip r:embed="rId3"/>
                <a:stretch>
                  <a:fillRect l="-686" r="-1510"/>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Evaluation Criteria (Drafted version)</a:t>
            </a:r>
            <a:endParaRPr lang="en-HK" sz="2400" u="sng" dirty="0">
              <a:latin typeface="+mj-lt"/>
            </a:endParaRPr>
          </a:p>
        </p:txBody>
      </p:sp>
      <p:pic>
        <p:nvPicPr>
          <p:cNvPr id="10242" name="Picture 2" descr="Image result for true false">
            <a:extLst>
              <a:ext uri="{FF2B5EF4-FFF2-40B4-BE49-F238E27FC236}">
                <a16:creationId xmlns:a16="http://schemas.microsoft.com/office/drawing/2014/main" id="{E2BFA722-2320-4966-AE02-6EB24B773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015" y="1118710"/>
            <a:ext cx="1031240" cy="77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32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When you upload your model (basically it is a function that returns the recognized result), the leaderboard will show you the ranking of your model.</a:t>
            </a:r>
          </a:p>
          <a:p>
            <a:pPr>
              <a:buFont typeface="Wingdings" panose="05000000000000000000" pitchFamily="2" charset="2"/>
              <a:buChar char="q"/>
            </a:pPr>
            <a:endParaRPr lang="en-US" dirty="0">
              <a:latin typeface="+mj-lt"/>
            </a:endParaRPr>
          </a:p>
        </p:txBody>
      </p:sp>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400" u="sng" dirty="0">
                <a:latin typeface="+mj-lt"/>
              </a:rPr>
              <a:t>Leaderboard</a:t>
            </a:r>
            <a:endParaRPr lang="en-HK" sz="2400" u="sng" dirty="0">
              <a:latin typeface="+mj-lt"/>
            </a:endParaRPr>
          </a:p>
        </p:txBody>
      </p:sp>
      <p:pic>
        <p:nvPicPr>
          <p:cNvPr id="6" name="Picture 5">
            <a:extLst>
              <a:ext uri="{FF2B5EF4-FFF2-40B4-BE49-F238E27FC236}">
                <a16:creationId xmlns:a16="http://schemas.microsoft.com/office/drawing/2014/main" id="{39C43755-F998-4CED-ADC9-B4F0A2915E50}"/>
              </a:ext>
            </a:extLst>
          </p:cNvPr>
          <p:cNvPicPr>
            <a:picLocks noChangeAspect="1"/>
          </p:cNvPicPr>
          <p:nvPr/>
        </p:nvPicPr>
        <p:blipFill>
          <a:blip r:embed="rId2"/>
          <a:stretch>
            <a:fillRect/>
          </a:stretch>
        </p:blipFill>
        <p:spPr>
          <a:xfrm>
            <a:off x="1677352" y="1799803"/>
            <a:ext cx="6124575" cy="2714625"/>
          </a:xfrm>
          <a:prstGeom prst="rect">
            <a:avLst/>
          </a:prstGeom>
        </p:spPr>
      </p:pic>
    </p:spTree>
    <p:extLst>
      <p:ext uri="{BB962C8B-B14F-4D97-AF65-F5344CB8AC3E}">
        <p14:creationId xmlns:p14="http://schemas.microsoft.com/office/powerpoint/2010/main" val="1862605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Image Data Collection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dirty="0">
                <a:latin typeface="+mj-lt"/>
              </a:rPr>
              <a:t>Let’s continue with the </a:t>
            </a:r>
            <a:r>
              <a:rPr lang="en-HK" dirty="0">
                <a:latin typeface="+mj-lt"/>
              </a:rPr>
              <a:t>third</a:t>
            </a:r>
            <a:r>
              <a:rPr lang="en" dirty="0">
                <a:latin typeface="+mj-lt"/>
              </a:rPr>
              <a:t> 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3</a:t>
            </a:r>
          </a:p>
        </p:txBody>
      </p:sp>
    </p:spTree>
    <p:extLst>
      <p:ext uri="{BB962C8B-B14F-4D97-AF65-F5344CB8AC3E}">
        <p14:creationId xmlns:p14="http://schemas.microsoft.com/office/powerpoint/2010/main" val="2017104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upload images and label images</a:t>
            </a:r>
          </a:p>
          <a:p>
            <a:pPr>
              <a:buFont typeface="Wingdings" panose="05000000000000000000" pitchFamily="2" charset="2"/>
              <a:buChar char="q"/>
            </a:pPr>
            <a:endParaRPr lang="en-US" dirty="0">
              <a:latin typeface="+mj-lt"/>
            </a:endParaRPr>
          </a:p>
          <a:p>
            <a:pPr>
              <a:buFont typeface="Wingdings" panose="05000000000000000000" pitchFamily="2" charset="2"/>
              <a:buChar char="q"/>
            </a:pPr>
            <a:r>
              <a:rPr lang="en-US" dirty="0">
                <a:latin typeface="+mj-lt"/>
              </a:rPr>
              <a:t>Some reasons behind this the image data collection</a:t>
            </a:r>
          </a:p>
          <a:p>
            <a:pPr marL="688975" lvl="1" indent="-457200">
              <a:buFont typeface="+mj-lt"/>
              <a:buAutoNum type="arabicPeriod"/>
            </a:pPr>
            <a:r>
              <a:rPr lang="en-US" u="sng" dirty="0">
                <a:latin typeface="+mj-lt"/>
              </a:rPr>
              <a:t>More photos</a:t>
            </a:r>
            <a:r>
              <a:rPr lang="en-US" dirty="0">
                <a:latin typeface="+mj-lt"/>
              </a:rPr>
              <a:t> you have in hand, </a:t>
            </a:r>
            <a:r>
              <a:rPr lang="en-US" u="sng" dirty="0">
                <a:latin typeface="+mj-lt"/>
              </a:rPr>
              <a:t>higher quality</a:t>
            </a:r>
            <a:r>
              <a:rPr lang="en-US" dirty="0">
                <a:latin typeface="+mj-lt"/>
              </a:rPr>
              <a:t> of the </a:t>
            </a:r>
            <a:r>
              <a:rPr lang="en-US" b="1" dirty="0">
                <a:latin typeface="+mj-lt"/>
              </a:rPr>
              <a:t>training model </a:t>
            </a:r>
            <a:r>
              <a:rPr lang="en-US" dirty="0">
                <a:latin typeface="+mj-lt"/>
              </a:rPr>
              <a:t>you will get.</a:t>
            </a:r>
          </a:p>
          <a:p>
            <a:pPr marL="688975" lvl="1" indent="-457200">
              <a:buFont typeface="+mj-lt"/>
              <a:buAutoNum type="arabicPeriod"/>
            </a:pPr>
            <a:r>
              <a:rPr lang="en-US" dirty="0">
                <a:latin typeface="+mj-lt"/>
              </a:rPr>
              <a:t>Part of the </a:t>
            </a:r>
            <a:r>
              <a:rPr lang="en-US" u="sng" dirty="0">
                <a:latin typeface="+mj-lt"/>
              </a:rPr>
              <a:t>final testing dataset</a:t>
            </a:r>
            <a:r>
              <a:rPr lang="en-US" dirty="0">
                <a:latin typeface="+mj-lt"/>
              </a:rPr>
              <a:t> will be </a:t>
            </a:r>
            <a:r>
              <a:rPr lang="en-US" b="1" dirty="0">
                <a:latin typeface="+mj-lt"/>
              </a:rPr>
              <a:t>sampled</a:t>
            </a:r>
            <a:r>
              <a:rPr lang="en-US" dirty="0">
                <a:latin typeface="+mj-lt"/>
              </a:rPr>
              <a:t> from your uploaded data </a:t>
            </a:r>
          </a:p>
          <a:p>
            <a:pPr marL="685800" lvl="1" indent="-454025">
              <a:buNone/>
              <a:tabLst>
                <a:tab pos="685800" algn="l"/>
              </a:tabLst>
            </a:pPr>
            <a:r>
              <a:rPr lang="en-US" dirty="0">
                <a:solidFill>
                  <a:schemeClr val="accent1"/>
                </a:solidFill>
                <a:latin typeface="+mj-lt"/>
              </a:rPr>
              <a:t>=&gt;	This translate a fact that more photos you uploaded, higher chance you will win the competition.</a:t>
            </a:r>
          </a:p>
          <a:p>
            <a:pPr marL="688975" lvl="1" indent="-457200">
              <a:buFont typeface="+mj-lt"/>
              <a:buAutoNum type="arabicPeriod" startAt="3"/>
            </a:pPr>
            <a:r>
              <a:rPr lang="en-US" dirty="0">
                <a:latin typeface="+mj-lt"/>
              </a:rPr>
              <a:t>The images you uploaded and labelled will be used as a standard dataset for the further competitions and load data analysis tasks.</a:t>
            </a:r>
          </a:p>
          <a:p>
            <a:pPr marL="231775" lvl="1" indent="0">
              <a:buNone/>
              <a:tabLst>
                <a:tab pos="685800" algn="l"/>
              </a:tabLst>
            </a:pPr>
            <a:r>
              <a:rPr lang="en-US" dirty="0">
                <a:solidFill>
                  <a:schemeClr val="accent1"/>
                </a:solidFill>
                <a:latin typeface="+mj-lt"/>
              </a:rPr>
              <a:t>=&gt;	Clarity work</a:t>
            </a:r>
          </a:p>
          <a:p>
            <a:pPr marL="231775" lvl="1" indent="0">
              <a:buNone/>
            </a:pPr>
            <a:endParaRPr lang="en-US" dirty="0">
              <a:latin typeface="+mj-lt"/>
            </a:endParaRPr>
          </a:p>
          <a:p>
            <a:pPr marL="688975" lvl="1" indent="-457200">
              <a:buFont typeface="+mj-lt"/>
              <a:buAutoNum type="arabicPeriod"/>
            </a:pPr>
            <a:endParaRPr lang="en-US" dirty="0">
              <a:latin typeface="+mj-lt"/>
            </a:endParaRPr>
          </a:p>
        </p:txBody>
      </p:sp>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290560" cy="436562"/>
          </a:xfrm>
        </p:spPr>
        <p:txBody>
          <a:bodyPr/>
          <a:lstStyle/>
          <a:p>
            <a:r>
              <a:rPr lang="en-US" sz="2400" u="sng" dirty="0">
                <a:latin typeface="+mj-lt"/>
              </a:rPr>
              <a:t>We need you to </a:t>
            </a:r>
            <a:endParaRPr lang="en-HK" sz="2400" u="sng" dirty="0">
              <a:latin typeface="+mj-lt"/>
            </a:endParaRPr>
          </a:p>
        </p:txBody>
      </p:sp>
    </p:spTree>
    <p:extLst>
      <p:ext uri="{BB962C8B-B14F-4D97-AF65-F5344CB8AC3E}">
        <p14:creationId xmlns:p14="http://schemas.microsoft.com/office/powerpoint/2010/main" val="6030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We will give you more resource on </a:t>
            </a:r>
            <a:r>
              <a:rPr lang="en-US" dirty="0" err="1">
                <a:latin typeface="+mj-lt"/>
              </a:rPr>
              <a:t>AlibabaCloud</a:t>
            </a:r>
            <a:r>
              <a:rPr lang="en-US" dirty="0">
                <a:latin typeface="+mj-lt"/>
              </a:rPr>
              <a:t> if the number of uploaded and labelled images of your team (or school) is higher than a threshold (e.g., 1000)</a:t>
            </a:r>
          </a:p>
          <a:p>
            <a:pPr>
              <a:buFont typeface="Wingdings" panose="05000000000000000000" pitchFamily="2" charset="2"/>
              <a:buChar char="q"/>
            </a:pPr>
            <a:r>
              <a:rPr lang="en-US" dirty="0">
                <a:latin typeface="+mj-lt"/>
              </a:rPr>
              <a:t>E.g., we may offer you a standalone GPU server equipped with v100 for the model training in July 2019 (one month before the competition).</a:t>
            </a:r>
          </a:p>
        </p:txBody>
      </p:sp>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290560" cy="436562"/>
          </a:xfrm>
        </p:spPr>
        <p:txBody>
          <a:bodyPr/>
          <a:lstStyle/>
          <a:p>
            <a:r>
              <a:rPr lang="en-US" sz="2400" u="sng" dirty="0">
                <a:latin typeface="+mj-lt"/>
              </a:rPr>
              <a:t>Other incentives</a:t>
            </a:r>
            <a:endParaRPr lang="en-HK" sz="2400" u="sng" dirty="0">
              <a:latin typeface="+mj-lt"/>
            </a:endParaRPr>
          </a:p>
        </p:txBody>
      </p:sp>
    </p:spTree>
    <p:extLst>
      <p:ext uri="{BB962C8B-B14F-4D97-AF65-F5344CB8AC3E}">
        <p14:creationId xmlns:p14="http://schemas.microsoft.com/office/powerpoint/2010/main" val="1350082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ctrTitle" idx="4294967295"/>
          </p:nvPr>
        </p:nvSpPr>
        <p:spPr>
          <a:xfrm>
            <a:off x="1951575" y="2878750"/>
            <a:ext cx="5240999" cy="1159799"/>
          </a:xfrm>
          <a:prstGeom prst="rect">
            <a:avLst/>
          </a:prstGeom>
        </p:spPr>
        <p:txBody>
          <a:bodyPr lIns="91425" tIns="91425" rIns="91425" bIns="91425" anchor="ctr" anchorCtr="0">
            <a:noAutofit/>
          </a:bodyPr>
          <a:lstStyle/>
          <a:p>
            <a:pPr lvl="0" algn="ctr" rtl="0">
              <a:spcBef>
                <a:spcPts val="0"/>
              </a:spcBef>
              <a:buNone/>
            </a:pPr>
            <a:r>
              <a:rPr lang="en" sz="4800" dirty="0">
                <a:highlight>
                  <a:srgbClr val="FFCD00"/>
                </a:highlight>
              </a:rPr>
              <a:t>Crowdsourcing</a:t>
            </a:r>
          </a:p>
        </p:txBody>
      </p:sp>
      <p:sp>
        <p:nvSpPr>
          <p:cNvPr id="123" name="Shape 123"/>
          <p:cNvSpPr txBox="1">
            <a:spLocks noGrp="1"/>
          </p:cNvSpPr>
          <p:nvPr>
            <p:ph type="subTitle" idx="4294967295"/>
          </p:nvPr>
        </p:nvSpPr>
        <p:spPr>
          <a:xfrm>
            <a:off x="1333049" y="3798579"/>
            <a:ext cx="6478050" cy="784799"/>
          </a:xfrm>
          <a:prstGeom prst="rect">
            <a:avLst/>
          </a:prstGeom>
        </p:spPr>
        <p:txBody>
          <a:bodyPr lIns="91425" tIns="91425" rIns="91425" bIns="91425" anchor="t" anchorCtr="0">
            <a:noAutofit/>
          </a:bodyPr>
          <a:lstStyle/>
          <a:p>
            <a:pPr lvl="0" algn="ctr">
              <a:spcBef>
                <a:spcPts val="0"/>
              </a:spcBef>
              <a:buNone/>
            </a:pPr>
            <a:r>
              <a:rPr lang="en-US" sz="1800" dirty="0"/>
              <a:t>The basic idea of Crowdsourcing is to tap into the </a:t>
            </a:r>
            <a:r>
              <a:rPr lang="en-US" sz="1800" b="1" dirty="0">
                <a:solidFill>
                  <a:srgbClr val="00B0F0"/>
                </a:solidFill>
              </a:rPr>
              <a:t>collective intelligence </a:t>
            </a:r>
            <a:r>
              <a:rPr lang="en-US" sz="1800" dirty="0"/>
              <a:t>of the public in order to complete your tasks and/or </a:t>
            </a:r>
            <a:r>
              <a:rPr lang="en-US" sz="1800" dirty="0">
                <a:solidFill>
                  <a:srgbClr val="FF0000"/>
                </a:solidFill>
              </a:rPr>
              <a:t>better understand </a:t>
            </a:r>
            <a:r>
              <a:rPr lang="en-US" sz="1800" dirty="0"/>
              <a:t>the needs of your target audience. </a:t>
            </a:r>
            <a:endParaRPr lang="en" sz="1800" dirty="0"/>
          </a:p>
        </p:txBody>
      </p:sp>
      <p:cxnSp>
        <p:nvCxnSpPr>
          <p:cNvPr id="124" name="Shape 124"/>
          <p:cNvCxnSpPr/>
          <p:nvPr/>
        </p:nvCxnSpPr>
        <p:spPr>
          <a:xfrm>
            <a:off x="-6025" y="1668728"/>
            <a:ext cx="9161999" cy="0"/>
          </a:xfrm>
          <a:prstGeom prst="straightConnector1">
            <a:avLst/>
          </a:prstGeom>
          <a:noFill/>
          <a:ln w="9525" cap="flat" cmpd="sng">
            <a:solidFill>
              <a:srgbClr val="CCCCCC"/>
            </a:solidFill>
            <a:prstDash val="solid"/>
            <a:round/>
            <a:headEnd type="none" w="lg" len="lg"/>
            <a:tailEnd type="none" w="lg" len="lg"/>
          </a:ln>
        </p:spPr>
      </p:cxnSp>
      <p:pic>
        <p:nvPicPr>
          <p:cNvPr id="1026" name="Picture 2" descr="Image result for crowd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172" y="123825"/>
            <a:ext cx="3261804"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452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81250" y="922668"/>
            <a:ext cx="5050030" cy="435599"/>
          </a:xfrm>
        </p:spPr>
        <p:txBody>
          <a:bodyPr/>
          <a:lstStyle/>
          <a:p>
            <a:r>
              <a:rPr lang="en-US" dirty="0"/>
              <a:t>Crowdsourcing model</a:t>
            </a:r>
          </a:p>
        </p:txBody>
      </p:sp>
      <p:pic>
        <p:nvPicPr>
          <p:cNvPr id="3" name="Picture 2"/>
          <p:cNvPicPr>
            <a:picLocks noChangeAspect="1"/>
          </p:cNvPicPr>
          <p:nvPr/>
        </p:nvPicPr>
        <p:blipFill>
          <a:blip r:embed="rId2"/>
          <a:stretch>
            <a:fillRect/>
          </a:stretch>
        </p:blipFill>
        <p:spPr>
          <a:xfrm>
            <a:off x="1331579" y="1715278"/>
            <a:ext cx="726566" cy="855870"/>
          </a:xfrm>
          <a:prstGeom prst="rect">
            <a:avLst/>
          </a:prstGeom>
        </p:spPr>
      </p:pic>
      <p:pic>
        <p:nvPicPr>
          <p:cNvPr id="7" name="Picture 6"/>
          <p:cNvPicPr>
            <a:picLocks noChangeAspect="1"/>
          </p:cNvPicPr>
          <p:nvPr/>
        </p:nvPicPr>
        <p:blipFill>
          <a:blip r:embed="rId3"/>
          <a:stretch>
            <a:fillRect/>
          </a:stretch>
        </p:blipFill>
        <p:spPr>
          <a:xfrm>
            <a:off x="1716878" y="2754464"/>
            <a:ext cx="682534" cy="838199"/>
          </a:xfrm>
          <a:prstGeom prst="rect">
            <a:avLst/>
          </a:prstGeom>
        </p:spPr>
      </p:pic>
      <p:pic>
        <p:nvPicPr>
          <p:cNvPr id="8" name="Picture 7"/>
          <p:cNvPicPr>
            <a:picLocks noChangeAspect="1"/>
          </p:cNvPicPr>
          <p:nvPr/>
        </p:nvPicPr>
        <p:blipFill>
          <a:blip r:embed="rId4"/>
          <a:stretch>
            <a:fillRect/>
          </a:stretch>
        </p:blipFill>
        <p:spPr>
          <a:xfrm>
            <a:off x="6936292" y="1731428"/>
            <a:ext cx="689148" cy="882593"/>
          </a:xfrm>
          <a:prstGeom prst="rect">
            <a:avLst/>
          </a:prstGeom>
        </p:spPr>
      </p:pic>
      <p:sp>
        <p:nvSpPr>
          <p:cNvPr id="9" name="TextBox 8"/>
          <p:cNvSpPr txBox="1"/>
          <p:nvPr/>
        </p:nvSpPr>
        <p:spPr>
          <a:xfrm>
            <a:off x="523334" y="3837111"/>
            <a:ext cx="2694664"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Workers</a:t>
            </a:r>
          </a:p>
          <a:p>
            <a:pPr algn="ctr"/>
            <a:r>
              <a:rPr lang="en-US" dirty="0"/>
              <a:t>(e.g., designers)</a:t>
            </a:r>
          </a:p>
        </p:txBody>
      </p:sp>
      <p:sp>
        <p:nvSpPr>
          <p:cNvPr id="12" name="TextBox 11"/>
          <p:cNvSpPr txBox="1"/>
          <p:nvPr/>
        </p:nvSpPr>
        <p:spPr>
          <a:xfrm>
            <a:off x="5933534" y="3845633"/>
            <a:ext cx="2694664"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Requesters</a:t>
            </a:r>
          </a:p>
          <a:p>
            <a:pPr algn="ctr"/>
            <a:r>
              <a:rPr lang="en-US" dirty="0"/>
              <a:t>(e.g., users)</a:t>
            </a:r>
          </a:p>
        </p:txBody>
      </p:sp>
      <p:pic>
        <p:nvPicPr>
          <p:cNvPr id="16" name="Picture 15"/>
          <p:cNvPicPr>
            <a:picLocks noChangeAspect="1"/>
          </p:cNvPicPr>
          <p:nvPr/>
        </p:nvPicPr>
        <p:blipFill>
          <a:blip r:embed="rId2"/>
          <a:stretch>
            <a:fillRect/>
          </a:stretch>
        </p:blipFill>
        <p:spPr>
          <a:xfrm>
            <a:off x="7306372" y="2801892"/>
            <a:ext cx="726566" cy="855870"/>
          </a:xfrm>
          <a:prstGeom prst="rect">
            <a:avLst/>
          </a:prstGeom>
        </p:spPr>
      </p:pic>
      <p:sp>
        <p:nvSpPr>
          <p:cNvPr id="11" name="Left-Right Arrow 10"/>
          <p:cNvSpPr/>
          <p:nvPr/>
        </p:nvSpPr>
        <p:spPr>
          <a:xfrm>
            <a:off x="5751935" y="2432918"/>
            <a:ext cx="956094" cy="381000"/>
          </a:xfrm>
          <a:prstGeom prst="leftRightArrow">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a:off x="2467818" y="2432918"/>
            <a:ext cx="956094" cy="381000"/>
          </a:xfrm>
          <a:prstGeom prst="leftRightArrow">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24204" y="3837110"/>
            <a:ext cx="2059032"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Platform</a:t>
            </a:r>
          </a:p>
          <a:p>
            <a:pPr algn="ctr"/>
            <a:r>
              <a:rPr lang="en-US" dirty="0"/>
              <a:t>(e.g., web site / APP)</a:t>
            </a:r>
          </a:p>
        </p:txBody>
      </p:sp>
      <p:pic>
        <p:nvPicPr>
          <p:cNvPr id="20" name="Picture 4" descr="Image result for proce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318" y="1507830"/>
            <a:ext cx="2122805" cy="212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11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robertmunro.com/blog_pics/robots.png">
            <a:extLst>
              <a:ext uri="{FF2B5EF4-FFF2-40B4-BE49-F238E27FC236}">
                <a16:creationId xmlns:a16="http://schemas.microsoft.com/office/drawing/2014/main" id="{A9D2CDB3-4019-405C-B9D6-73C7A6582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23" y="0"/>
            <a:ext cx="41767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human in the loop">
            <a:extLst>
              <a:ext uri="{FF2B5EF4-FFF2-40B4-BE49-F238E27FC236}">
                <a16:creationId xmlns:a16="http://schemas.microsoft.com/office/drawing/2014/main" id="{1C9FBB2F-A658-435A-A132-C70C844E0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4525"/>
            <a:ext cx="5218123" cy="2530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0969A6-5C04-48B4-8D81-D3ABCF36B14D}"/>
              </a:ext>
            </a:extLst>
          </p:cNvPr>
          <p:cNvSpPr/>
          <p:nvPr/>
        </p:nvSpPr>
        <p:spPr>
          <a:xfrm>
            <a:off x="0" y="4604603"/>
            <a:ext cx="8039100" cy="523220"/>
          </a:xfrm>
          <a:prstGeom prst="rect">
            <a:avLst/>
          </a:prstGeom>
        </p:spPr>
        <p:txBody>
          <a:bodyPr wrap="square">
            <a:spAutoFit/>
          </a:bodyPr>
          <a:lstStyle/>
          <a:p>
            <a:r>
              <a:rPr lang="en-HK" dirty="0">
                <a:hlinkClick r:id="rId4"/>
              </a:rPr>
              <a:t>https://medium.com/mit-media-lab/society-in-the-loop-54ffd71cd802</a:t>
            </a:r>
            <a:endParaRPr lang="en-HK" dirty="0"/>
          </a:p>
          <a:p>
            <a:r>
              <a:rPr lang="en-HK" dirty="0"/>
              <a:t>http://robertmunro.com/blog_pics/robots.png</a:t>
            </a:r>
          </a:p>
        </p:txBody>
      </p:sp>
    </p:spTree>
    <p:extLst>
      <p:ext uri="{BB962C8B-B14F-4D97-AF65-F5344CB8AC3E}">
        <p14:creationId xmlns:p14="http://schemas.microsoft.com/office/powerpoint/2010/main" val="15923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0" name="Picture 8" descr="Image result for worker job assig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271" y="1769187"/>
            <a:ext cx="948748" cy="9487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381250" y="922668"/>
            <a:ext cx="5050030" cy="435599"/>
          </a:xfrm>
        </p:spPr>
        <p:txBody>
          <a:bodyPr/>
          <a:lstStyle/>
          <a:p>
            <a:r>
              <a:rPr lang="en-US" dirty="0"/>
              <a:t>Crowdsourcing model</a:t>
            </a:r>
          </a:p>
        </p:txBody>
      </p:sp>
      <p:pic>
        <p:nvPicPr>
          <p:cNvPr id="3" name="Picture 2"/>
          <p:cNvPicPr>
            <a:picLocks noChangeAspect="1"/>
          </p:cNvPicPr>
          <p:nvPr/>
        </p:nvPicPr>
        <p:blipFill>
          <a:blip r:embed="rId3"/>
          <a:stretch>
            <a:fillRect/>
          </a:stretch>
        </p:blipFill>
        <p:spPr>
          <a:xfrm>
            <a:off x="1331579" y="2385838"/>
            <a:ext cx="726566" cy="855870"/>
          </a:xfrm>
          <a:prstGeom prst="rect">
            <a:avLst/>
          </a:prstGeom>
        </p:spPr>
      </p:pic>
      <p:pic>
        <p:nvPicPr>
          <p:cNvPr id="7" name="Picture 6"/>
          <p:cNvPicPr>
            <a:picLocks noChangeAspect="1"/>
          </p:cNvPicPr>
          <p:nvPr/>
        </p:nvPicPr>
        <p:blipFill>
          <a:blip r:embed="rId4"/>
          <a:stretch>
            <a:fillRect/>
          </a:stretch>
        </p:blipFill>
        <p:spPr>
          <a:xfrm>
            <a:off x="1716878" y="3425024"/>
            <a:ext cx="682534" cy="838199"/>
          </a:xfrm>
          <a:prstGeom prst="rect">
            <a:avLst/>
          </a:prstGeom>
        </p:spPr>
      </p:pic>
      <p:pic>
        <p:nvPicPr>
          <p:cNvPr id="8" name="Picture 7"/>
          <p:cNvPicPr>
            <a:picLocks noChangeAspect="1"/>
          </p:cNvPicPr>
          <p:nvPr/>
        </p:nvPicPr>
        <p:blipFill>
          <a:blip r:embed="rId5"/>
          <a:stretch>
            <a:fillRect/>
          </a:stretch>
        </p:blipFill>
        <p:spPr>
          <a:xfrm>
            <a:off x="6936292" y="2401988"/>
            <a:ext cx="689148" cy="882593"/>
          </a:xfrm>
          <a:prstGeom prst="rect">
            <a:avLst/>
          </a:prstGeom>
        </p:spPr>
      </p:pic>
      <p:sp>
        <p:nvSpPr>
          <p:cNvPr id="9" name="TextBox 8"/>
          <p:cNvSpPr txBox="1"/>
          <p:nvPr/>
        </p:nvSpPr>
        <p:spPr>
          <a:xfrm>
            <a:off x="523334" y="4507671"/>
            <a:ext cx="2694664"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Workers</a:t>
            </a:r>
          </a:p>
          <a:p>
            <a:pPr algn="ctr"/>
            <a:r>
              <a:rPr lang="en-US" dirty="0"/>
              <a:t>(e.g., designers)</a:t>
            </a:r>
          </a:p>
        </p:txBody>
      </p:sp>
      <p:sp>
        <p:nvSpPr>
          <p:cNvPr id="12" name="TextBox 11"/>
          <p:cNvSpPr txBox="1"/>
          <p:nvPr/>
        </p:nvSpPr>
        <p:spPr>
          <a:xfrm>
            <a:off x="5933534" y="4516193"/>
            <a:ext cx="2694664"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Requesters</a:t>
            </a:r>
          </a:p>
          <a:p>
            <a:pPr algn="ctr"/>
            <a:r>
              <a:rPr lang="en-US" dirty="0"/>
              <a:t>(e.g., users)</a:t>
            </a:r>
          </a:p>
        </p:txBody>
      </p:sp>
      <p:pic>
        <p:nvPicPr>
          <p:cNvPr id="16" name="Picture 15"/>
          <p:cNvPicPr>
            <a:picLocks noChangeAspect="1"/>
          </p:cNvPicPr>
          <p:nvPr/>
        </p:nvPicPr>
        <p:blipFill>
          <a:blip r:embed="rId3"/>
          <a:stretch>
            <a:fillRect/>
          </a:stretch>
        </p:blipFill>
        <p:spPr>
          <a:xfrm>
            <a:off x="7306372" y="3472452"/>
            <a:ext cx="726566" cy="855870"/>
          </a:xfrm>
          <a:prstGeom prst="rect">
            <a:avLst/>
          </a:prstGeom>
        </p:spPr>
      </p:pic>
      <p:sp>
        <p:nvSpPr>
          <p:cNvPr id="11" name="Left-Right Arrow 10"/>
          <p:cNvSpPr/>
          <p:nvPr/>
        </p:nvSpPr>
        <p:spPr>
          <a:xfrm>
            <a:off x="5751935" y="3103478"/>
            <a:ext cx="956094" cy="381000"/>
          </a:xfrm>
          <a:prstGeom prst="leftRightArrow">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a:off x="2467818" y="3103478"/>
            <a:ext cx="956094" cy="381000"/>
          </a:xfrm>
          <a:prstGeom prst="leftRightArrow">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24204" y="4507670"/>
            <a:ext cx="2059032"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Platform</a:t>
            </a:r>
          </a:p>
          <a:p>
            <a:pPr algn="ctr"/>
            <a:r>
              <a:rPr lang="en-US" dirty="0"/>
              <a:t>(e.g., web site / APP)</a:t>
            </a:r>
          </a:p>
        </p:txBody>
      </p:sp>
      <p:pic>
        <p:nvPicPr>
          <p:cNvPr id="5" name="Picture 4"/>
          <p:cNvPicPr>
            <a:picLocks noChangeAspect="1"/>
          </p:cNvPicPr>
          <p:nvPr/>
        </p:nvPicPr>
        <p:blipFill>
          <a:blip r:embed="rId6"/>
          <a:stretch>
            <a:fillRect/>
          </a:stretch>
        </p:blipFill>
        <p:spPr>
          <a:xfrm>
            <a:off x="4981860" y="1790715"/>
            <a:ext cx="1023058" cy="1023058"/>
          </a:xfrm>
          <a:prstGeom prst="rect">
            <a:avLst/>
          </a:prstGeom>
          <a:ln>
            <a:noFill/>
          </a:ln>
        </p:spPr>
      </p:pic>
      <p:sp>
        <p:nvSpPr>
          <p:cNvPr id="18" name="TextBox 17"/>
          <p:cNvSpPr txBox="1"/>
          <p:nvPr/>
        </p:nvSpPr>
        <p:spPr>
          <a:xfrm>
            <a:off x="5609865" y="1349929"/>
            <a:ext cx="1811374" cy="477054"/>
          </a:xfrm>
          <a:prstGeom prst="rect">
            <a:avLst/>
          </a:prstGeom>
          <a:noFill/>
        </p:spPr>
        <p:txBody>
          <a:bodyPr wrap="square" rtlCol="0">
            <a:spAutoFit/>
          </a:bodyPr>
          <a:lstStyle/>
          <a:p>
            <a:pPr algn="ctr">
              <a:buClr>
                <a:srgbClr val="FFCD00"/>
              </a:buClr>
              <a:buSzPct val="100000"/>
            </a:pPr>
            <a:r>
              <a:rPr lang="en-US" dirty="0">
                <a:highlight>
                  <a:srgbClr val="FFCD00"/>
                </a:highlight>
                <a:latin typeface="Quattrocento Sans"/>
                <a:ea typeface="Quattrocento Sans"/>
                <a:cs typeface="Quattrocento Sans"/>
                <a:sym typeface="Quattrocento Sans"/>
              </a:rPr>
              <a:t>Truth Inference</a:t>
            </a:r>
          </a:p>
          <a:p>
            <a:pPr algn="ctr"/>
            <a:r>
              <a:rPr lang="en-US" sz="1100" dirty="0"/>
              <a:t>(e.g., ranking by votes)</a:t>
            </a:r>
          </a:p>
        </p:txBody>
      </p:sp>
      <p:pic>
        <p:nvPicPr>
          <p:cNvPr id="3078"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1563" y="1769187"/>
            <a:ext cx="1043971" cy="709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4" descr="Image result for proces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318" y="2178390"/>
            <a:ext cx="2122805" cy="21266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129723" y="1439652"/>
            <a:ext cx="1856844" cy="477054"/>
          </a:xfrm>
          <a:prstGeom prst="rect">
            <a:avLst/>
          </a:prstGeom>
          <a:noFill/>
        </p:spPr>
        <p:txBody>
          <a:bodyPr wrap="square" rtlCol="0">
            <a:spAutoFit/>
          </a:bodyPr>
          <a:lstStyle/>
          <a:p>
            <a:pPr algn="ctr">
              <a:buClr>
                <a:srgbClr val="FFCD00"/>
              </a:buClr>
              <a:buSzPct val="100000"/>
            </a:pPr>
            <a:r>
              <a:rPr lang="en-US" b="1" dirty="0">
                <a:highlight>
                  <a:srgbClr val="FFCD00"/>
                </a:highlight>
                <a:latin typeface="Quattrocento Sans"/>
                <a:ea typeface="Quattrocento Sans"/>
                <a:cs typeface="Quattrocento Sans"/>
                <a:sym typeface="Quattrocento Sans"/>
              </a:rPr>
              <a:t>Worker Assignment</a:t>
            </a:r>
          </a:p>
          <a:p>
            <a:pPr algn="ctr"/>
            <a:r>
              <a:rPr lang="en-US" sz="1100" dirty="0"/>
              <a:t>(e.g., based on expertise)</a:t>
            </a:r>
          </a:p>
        </p:txBody>
      </p:sp>
      <p:sp>
        <p:nvSpPr>
          <p:cNvPr id="14" name="Rounded Rectangle 13"/>
          <p:cNvSpPr/>
          <p:nvPr/>
        </p:nvSpPr>
        <p:spPr>
          <a:xfrm>
            <a:off x="4937129" y="1257300"/>
            <a:ext cx="2585705" cy="15564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27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080"/>
                                        </p:tgtEl>
                                        <p:attrNameLst>
                                          <p:attrName>style.visibility</p:attrName>
                                        </p:attrNameLst>
                                      </p:cBhvr>
                                      <p:to>
                                        <p:strVal val="visible"/>
                                      </p:to>
                                    </p:set>
                                    <p:animEffect transition="in" filter="wipe(down)">
                                      <p:cBhvr>
                                        <p:cTn id="14" dur="500"/>
                                        <p:tgtEl>
                                          <p:spTgt spid="308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barn(inVertical)">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Inference</a:t>
            </a:r>
          </a:p>
        </p:txBody>
      </p:sp>
      <p:sp>
        <p:nvSpPr>
          <p:cNvPr id="3" name="Text Placeholder 2"/>
          <p:cNvSpPr>
            <a:spLocks noGrp="1"/>
          </p:cNvSpPr>
          <p:nvPr>
            <p:ph type="body" idx="1"/>
          </p:nvPr>
        </p:nvSpPr>
        <p:spPr/>
        <p:txBody>
          <a:bodyPr/>
          <a:lstStyle/>
          <a:p>
            <a:r>
              <a:rPr lang="en-US" b="1" dirty="0">
                <a:solidFill>
                  <a:schemeClr val="accent1"/>
                </a:solidFill>
              </a:rPr>
              <a:t>Truth Inference </a:t>
            </a:r>
            <a:r>
              <a:rPr lang="en-US" dirty="0"/>
              <a:t>decides how to effectively infer the answer based on the given data. </a:t>
            </a:r>
          </a:p>
          <a:p>
            <a:r>
              <a:rPr lang="en-US" dirty="0"/>
              <a:t>Let’s take the ranking as an example.</a:t>
            </a:r>
          </a:p>
        </p:txBody>
      </p:sp>
      <p:pic>
        <p:nvPicPr>
          <p:cNvPr id="6148" name="Picture 4" descr="Image result for truth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800" y="317069"/>
            <a:ext cx="1170300" cy="11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95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131050" cy="1481722"/>
          </a:xfrm>
          <a:prstGeom prst="rect">
            <a:avLst/>
          </a:prstGeom>
        </p:spPr>
        <p:txBody>
          <a:bodyPr lIns="91425" tIns="91425" rIns="91425" bIns="91425" anchor="b" anchorCtr="0">
            <a:noAutofit/>
          </a:bodyPr>
          <a:lstStyle/>
          <a:p>
            <a:pPr lvl="0"/>
            <a:r>
              <a:rPr lang="en-US" dirty="0">
                <a:latin typeface="+mj-lt"/>
              </a:rPr>
              <a:t>Background Introduction</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dirty="0">
                <a:latin typeface="+mj-lt"/>
              </a:rPr>
              <a:t>Let’s </a:t>
            </a:r>
            <a:r>
              <a:rPr lang="en-HK" dirty="0">
                <a:latin typeface="+mj-lt"/>
              </a:rPr>
              <a:t>start</a:t>
            </a:r>
            <a:r>
              <a:rPr lang="en" dirty="0">
                <a:latin typeface="+mj-lt"/>
              </a:rPr>
              <a:t> with the </a:t>
            </a:r>
            <a:r>
              <a:rPr lang="en-HK" dirty="0">
                <a:latin typeface="+mj-lt"/>
              </a:rPr>
              <a:t>first </a:t>
            </a:r>
            <a:r>
              <a:rPr lang="en" dirty="0">
                <a:latin typeface="+mj-lt"/>
              </a:rPr>
              <a:t>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1</a:t>
            </a:r>
          </a:p>
        </p:txBody>
      </p:sp>
    </p:spTree>
    <p:extLst>
      <p:ext uri="{BB962C8B-B14F-4D97-AF65-F5344CB8AC3E}">
        <p14:creationId xmlns:p14="http://schemas.microsoft.com/office/powerpoint/2010/main" val="312742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Inference</a:t>
            </a:r>
          </a:p>
        </p:txBody>
      </p:sp>
      <p:sp>
        <p:nvSpPr>
          <p:cNvPr id="3" name="Text Placeholder 2"/>
          <p:cNvSpPr>
            <a:spLocks noGrp="1"/>
          </p:cNvSpPr>
          <p:nvPr>
            <p:ph type="body" idx="1"/>
          </p:nvPr>
        </p:nvSpPr>
        <p:spPr/>
        <p:txBody>
          <a:bodyPr/>
          <a:lstStyle/>
          <a:p>
            <a:r>
              <a:rPr lang="en-US" dirty="0"/>
              <a:t>Who is the strongest anime character?</a:t>
            </a:r>
          </a:p>
        </p:txBody>
      </p:sp>
      <p:pic>
        <p:nvPicPr>
          <p:cNvPr id="6148" name="Picture 4" descr="Image result for truth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800" y="317069"/>
            <a:ext cx="1170300" cy="11703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Image result for sup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30" y="2264178"/>
            <a:ext cx="1516703" cy="2022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131542" y="2254660"/>
            <a:ext cx="1376431" cy="2088734"/>
          </a:xfrm>
          <a:prstGeom prst="rect">
            <a:avLst/>
          </a:prstGeom>
        </p:spPr>
      </p:pic>
      <p:pic>
        <p:nvPicPr>
          <p:cNvPr id="13332" name="Picture 2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9523" y="2264178"/>
            <a:ext cx="1016658" cy="2069698"/>
          </a:xfrm>
          <a:prstGeom prst="rect">
            <a:avLst/>
          </a:prstGeom>
          <a:noFill/>
          <a:extLst>
            <a:ext uri="{909E8E84-426E-40DD-AFC4-6F175D3DCCD1}">
              <a14:hiddenFill xmlns:a14="http://schemas.microsoft.com/office/drawing/2010/main">
                <a:solidFill>
                  <a:srgbClr val="FFFFFF"/>
                </a:solidFill>
              </a14:hiddenFill>
            </a:ext>
          </a:extLst>
        </p:spPr>
      </p:pic>
      <p:pic>
        <p:nvPicPr>
          <p:cNvPr id="13336" name="Picture 2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3864" y="2573586"/>
            <a:ext cx="1457358" cy="1450882"/>
          </a:xfrm>
          <a:prstGeom prst="rect">
            <a:avLst/>
          </a:prstGeom>
          <a:noFill/>
          <a:extLst>
            <a:ext uri="{909E8E84-426E-40DD-AFC4-6F175D3DCCD1}">
              <a14:hiddenFill xmlns:a14="http://schemas.microsoft.com/office/drawing/2010/main">
                <a:solidFill>
                  <a:srgbClr val="FFFFFF"/>
                </a:solidFill>
              </a14:hiddenFill>
            </a:ext>
          </a:extLst>
        </p:spPr>
      </p:pic>
      <p:pic>
        <p:nvPicPr>
          <p:cNvPr id="13338" name="Picture 2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570" y="2399933"/>
            <a:ext cx="1750759" cy="1750759"/>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a:xfrm>
            <a:off x="6505944" y="1487369"/>
            <a:ext cx="1685005" cy="912564"/>
          </a:xfrm>
          <a:prstGeom prst="wedgeEllipseCallout">
            <a:avLst>
              <a:gd name="adj1" fmla="val 32108"/>
              <a:gd name="adj2" fmla="val 133476"/>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latin typeface="Quattrocento Sans" panose="020B0604020202020204" charset="0"/>
              </a:rPr>
              <a:t>Luk at </a:t>
            </a:r>
            <a:r>
              <a:rPr lang="en-US" sz="2000" dirty="0" err="1">
                <a:latin typeface="Quattrocento Sans" panose="020B0604020202020204" charset="0"/>
              </a:rPr>
              <a:t>Tu</a:t>
            </a:r>
            <a:r>
              <a:rPr lang="en-US" sz="2000" dirty="0">
                <a:latin typeface="Quattrocento Sans" panose="020B0604020202020204" charset="0"/>
              </a:rPr>
              <a:t>!</a:t>
            </a:r>
          </a:p>
        </p:txBody>
      </p:sp>
    </p:spTree>
    <p:extLst>
      <p:ext uri="{BB962C8B-B14F-4D97-AF65-F5344CB8AC3E}">
        <p14:creationId xmlns:p14="http://schemas.microsoft.com/office/powerpoint/2010/main" val="23345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24"/>
                                        </p:tgtEl>
                                        <p:attrNameLst>
                                          <p:attrName>style.visibility</p:attrName>
                                        </p:attrNameLst>
                                      </p:cBhvr>
                                      <p:to>
                                        <p:strVal val="visible"/>
                                      </p:to>
                                    </p:set>
                                    <p:animEffect transition="in" filter="wipe(left)">
                                      <p:cBhvr>
                                        <p:cTn id="7" dur="750"/>
                                        <p:tgtEl>
                                          <p:spTgt spid="13324"/>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3332"/>
                                        </p:tgtEl>
                                        <p:attrNameLst>
                                          <p:attrName>style.visibility</p:attrName>
                                        </p:attrNameLst>
                                      </p:cBhvr>
                                      <p:to>
                                        <p:strVal val="visible"/>
                                      </p:to>
                                    </p:set>
                                    <p:animEffect transition="in" filter="wipe(left)">
                                      <p:cBhvr>
                                        <p:cTn id="15" dur="750"/>
                                        <p:tgtEl>
                                          <p:spTgt spid="1333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13336"/>
                                        </p:tgtEl>
                                        <p:attrNameLst>
                                          <p:attrName>style.visibility</p:attrName>
                                        </p:attrNameLst>
                                      </p:cBhvr>
                                      <p:to>
                                        <p:strVal val="visible"/>
                                      </p:to>
                                    </p:set>
                                    <p:animEffect transition="in" filter="wipe(left)">
                                      <p:cBhvr>
                                        <p:cTn id="19" dur="750"/>
                                        <p:tgtEl>
                                          <p:spTgt spid="13336"/>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3338"/>
                                        </p:tgtEl>
                                        <p:attrNameLst>
                                          <p:attrName>style.visibility</p:attrName>
                                        </p:attrNameLst>
                                      </p:cBhvr>
                                      <p:to>
                                        <p:strVal val="visible"/>
                                      </p:to>
                                    </p:set>
                                    <p:animEffect transition="in" filter="wipe(left)">
                                      <p:cBhvr>
                                        <p:cTn id="23" dur="750"/>
                                        <p:tgtEl>
                                          <p:spTgt spid="13338"/>
                                        </p:tgtEl>
                                      </p:cBhvr>
                                    </p:animEffect>
                                  </p:childTnLst>
                                </p:cTn>
                              </p:par>
                            </p:childTnLst>
                          </p:cTn>
                        </p:par>
                        <p:par>
                          <p:cTn id="24" fill="hold">
                            <p:stCondLst>
                              <p:cond delay="3750"/>
                            </p:stCondLst>
                            <p:childTnLst>
                              <p:par>
                                <p:cTn id="25" presetID="16" presetClass="entr" presetSubtype="2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Inference</a:t>
            </a:r>
          </a:p>
        </p:txBody>
      </p:sp>
      <p:pic>
        <p:nvPicPr>
          <p:cNvPr id="6148" name="Picture 4" descr="Image result for truth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800" y="317069"/>
            <a:ext cx="1170300" cy="11703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Image result for sup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780" y="1496887"/>
            <a:ext cx="1516703" cy="2022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183806" y="1463655"/>
            <a:ext cx="1376431" cy="2088734"/>
          </a:xfrm>
          <a:prstGeom prst="rect">
            <a:avLst/>
          </a:prstGeom>
        </p:spPr>
      </p:pic>
      <p:pic>
        <p:nvPicPr>
          <p:cNvPr id="14338" name="Picture 2" descr="Image result for crowd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780" y="351915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650" y="3664386"/>
            <a:ext cx="928741" cy="9287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24005" y="4547579"/>
            <a:ext cx="1428750" cy="307777"/>
          </a:xfrm>
          <a:prstGeom prst="rect">
            <a:avLst/>
          </a:prstGeom>
          <a:noFill/>
        </p:spPr>
        <p:txBody>
          <a:bodyPr wrap="square" rtlCol="0">
            <a:spAutoFit/>
          </a:bodyPr>
          <a:lstStyle/>
          <a:p>
            <a:pPr algn="ctr"/>
            <a:r>
              <a:rPr lang="en-US" dirty="0"/>
              <a:t>70%</a:t>
            </a:r>
          </a:p>
        </p:txBody>
      </p:sp>
      <p:sp>
        <p:nvSpPr>
          <p:cNvPr id="16" name="TextBox 15"/>
          <p:cNvSpPr txBox="1"/>
          <p:nvPr/>
        </p:nvSpPr>
        <p:spPr>
          <a:xfrm>
            <a:off x="5183806" y="4547578"/>
            <a:ext cx="1428750" cy="307777"/>
          </a:xfrm>
          <a:prstGeom prst="rect">
            <a:avLst/>
          </a:prstGeom>
          <a:noFill/>
        </p:spPr>
        <p:txBody>
          <a:bodyPr wrap="square" rtlCol="0">
            <a:spAutoFit/>
          </a:bodyPr>
          <a:lstStyle/>
          <a:p>
            <a:pPr algn="ctr"/>
            <a:r>
              <a:rPr lang="en-US" dirty="0"/>
              <a:t>30%</a:t>
            </a:r>
          </a:p>
        </p:txBody>
      </p:sp>
      <p:sp>
        <p:nvSpPr>
          <p:cNvPr id="9" name="L-Shape 8"/>
          <p:cNvSpPr/>
          <p:nvPr/>
        </p:nvSpPr>
        <p:spPr>
          <a:xfrm rot="13500000">
            <a:off x="4120584" y="2106480"/>
            <a:ext cx="708022" cy="73548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3800270" y="1456500"/>
            <a:ext cx="1607380" cy="523220"/>
          </a:xfrm>
          <a:prstGeom prst="rect">
            <a:avLst/>
          </a:prstGeom>
          <a:noFill/>
        </p:spPr>
        <p:txBody>
          <a:bodyPr wrap="square" rtlCol="0">
            <a:spAutoFit/>
          </a:bodyPr>
          <a:lstStyle/>
          <a:p>
            <a:pPr algn="ctr"/>
            <a:r>
              <a:rPr lang="en-US" dirty="0"/>
              <a:t>Based on </a:t>
            </a:r>
            <a:r>
              <a:rPr lang="en-US" b="1" dirty="0"/>
              <a:t>majority voting</a:t>
            </a:r>
          </a:p>
        </p:txBody>
      </p:sp>
    </p:spTree>
    <p:extLst>
      <p:ext uri="{BB962C8B-B14F-4D97-AF65-F5344CB8AC3E}">
        <p14:creationId xmlns:p14="http://schemas.microsoft.com/office/powerpoint/2010/main" val="8330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Inference</a:t>
            </a:r>
          </a:p>
        </p:txBody>
      </p:sp>
      <p:pic>
        <p:nvPicPr>
          <p:cNvPr id="6148" name="Picture 4" descr="Image result for truth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800" y="317069"/>
            <a:ext cx="1170300" cy="1170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sup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625" y="1292949"/>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a:stretch>
            <a:fillRect/>
          </a:stretch>
        </p:blipFill>
        <p:spPr>
          <a:xfrm>
            <a:off x="5135235" y="2065089"/>
            <a:ext cx="524819" cy="796412"/>
          </a:xfrm>
          <a:prstGeom prst="rect">
            <a:avLst/>
          </a:prstGeom>
        </p:spPr>
      </p:pic>
      <p:pic>
        <p:nvPicPr>
          <p:cNvPr id="17" name="Picture 16" descr="Image result for sup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030" y="604377"/>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6660907" y="561855"/>
            <a:ext cx="524819" cy="796412"/>
          </a:xfrm>
          <a:prstGeom prst="rect">
            <a:avLst/>
          </a:prstGeom>
        </p:spPr>
      </p:pic>
      <p:pic>
        <p:nvPicPr>
          <p:cNvPr id="19" name="Picture 2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624" y="3014506"/>
            <a:ext cx="364040" cy="7411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6925" y="3908617"/>
            <a:ext cx="705655" cy="7025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8174" y="604377"/>
            <a:ext cx="359122" cy="7310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0438" y="597422"/>
            <a:ext cx="705655" cy="7025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88255" y="1487369"/>
            <a:ext cx="243978" cy="307777"/>
          </a:xfrm>
          <a:prstGeom prst="rect">
            <a:avLst/>
          </a:prstGeom>
          <a:noFill/>
        </p:spPr>
        <p:txBody>
          <a:bodyPr wrap="none" rtlCol="0">
            <a:spAutoFit/>
          </a:bodyPr>
          <a:lstStyle/>
          <a:p>
            <a:r>
              <a:rPr lang="en-US" dirty="0"/>
              <a:t>-</a:t>
            </a:r>
          </a:p>
        </p:txBody>
      </p:sp>
      <p:sp>
        <p:nvSpPr>
          <p:cNvPr id="27" name="TextBox 26"/>
          <p:cNvSpPr txBox="1"/>
          <p:nvPr/>
        </p:nvSpPr>
        <p:spPr>
          <a:xfrm>
            <a:off x="6801327" y="2309406"/>
            <a:ext cx="243978" cy="307777"/>
          </a:xfrm>
          <a:prstGeom prst="rect">
            <a:avLst/>
          </a:prstGeom>
          <a:noFill/>
        </p:spPr>
        <p:txBody>
          <a:bodyPr wrap="none" rtlCol="0">
            <a:spAutoFit/>
          </a:bodyPr>
          <a:lstStyle/>
          <a:p>
            <a:r>
              <a:rPr lang="en-US" dirty="0"/>
              <a:t>-</a:t>
            </a:r>
          </a:p>
        </p:txBody>
      </p:sp>
      <p:sp>
        <p:nvSpPr>
          <p:cNvPr id="28" name="TextBox 27"/>
          <p:cNvSpPr txBox="1"/>
          <p:nvPr/>
        </p:nvSpPr>
        <p:spPr>
          <a:xfrm>
            <a:off x="7435746" y="3231170"/>
            <a:ext cx="243978" cy="307777"/>
          </a:xfrm>
          <a:prstGeom prst="rect">
            <a:avLst/>
          </a:prstGeom>
          <a:noFill/>
        </p:spPr>
        <p:txBody>
          <a:bodyPr wrap="none" rtlCol="0">
            <a:spAutoFit/>
          </a:bodyPr>
          <a:lstStyle/>
          <a:p>
            <a:r>
              <a:rPr lang="en-US" dirty="0"/>
              <a:t>-</a:t>
            </a:r>
          </a:p>
        </p:txBody>
      </p:sp>
      <p:sp>
        <p:nvSpPr>
          <p:cNvPr id="29" name="TextBox 28"/>
          <p:cNvSpPr txBox="1"/>
          <p:nvPr/>
        </p:nvSpPr>
        <p:spPr>
          <a:xfrm>
            <a:off x="8221276" y="4105987"/>
            <a:ext cx="243978" cy="307777"/>
          </a:xfrm>
          <a:prstGeom prst="rect">
            <a:avLst/>
          </a:prstGeom>
          <a:noFill/>
        </p:spPr>
        <p:txBody>
          <a:bodyPr wrap="none" rtlCol="0">
            <a:spAutoFit/>
          </a:bodyPr>
          <a:lstStyle/>
          <a:p>
            <a:r>
              <a:rPr lang="en-US" dirty="0"/>
              <a:t>-</a:t>
            </a:r>
          </a:p>
        </p:txBody>
      </p:sp>
      <p:sp>
        <p:nvSpPr>
          <p:cNvPr id="30" name="TextBox 29"/>
          <p:cNvSpPr txBox="1"/>
          <p:nvPr/>
        </p:nvSpPr>
        <p:spPr>
          <a:xfrm>
            <a:off x="6660907" y="1526059"/>
            <a:ext cx="543739" cy="307777"/>
          </a:xfrm>
          <a:prstGeom prst="rect">
            <a:avLst/>
          </a:prstGeom>
          <a:noFill/>
        </p:spPr>
        <p:txBody>
          <a:bodyPr wrap="none" rtlCol="0">
            <a:spAutoFit/>
          </a:bodyPr>
          <a:lstStyle/>
          <a:p>
            <a:r>
              <a:rPr lang="en-US" dirty="0"/>
              <a:t>70%</a:t>
            </a:r>
          </a:p>
        </p:txBody>
      </p:sp>
      <p:sp>
        <p:nvSpPr>
          <p:cNvPr id="31" name="TextBox 30"/>
          <p:cNvSpPr txBox="1"/>
          <p:nvPr/>
        </p:nvSpPr>
        <p:spPr>
          <a:xfrm>
            <a:off x="7316610" y="1514660"/>
            <a:ext cx="543739" cy="307777"/>
          </a:xfrm>
          <a:prstGeom prst="rect">
            <a:avLst/>
          </a:prstGeom>
          <a:noFill/>
        </p:spPr>
        <p:txBody>
          <a:bodyPr wrap="none" rtlCol="0">
            <a:spAutoFit/>
          </a:bodyPr>
          <a:lstStyle/>
          <a:p>
            <a:r>
              <a:rPr lang="en-US" dirty="0"/>
              <a:t>49%</a:t>
            </a:r>
          </a:p>
        </p:txBody>
      </p:sp>
      <p:sp>
        <p:nvSpPr>
          <p:cNvPr id="32" name="TextBox 31"/>
          <p:cNvSpPr txBox="1"/>
          <p:nvPr/>
        </p:nvSpPr>
        <p:spPr>
          <a:xfrm>
            <a:off x="8121089" y="1526059"/>
            <a:ext cx="444352" cy="307777"/>
          </a:xfrm>
          <a:prstGeom prst="rect">
            <a:avLst/>
          </a:prstGeom>
          <a:noFill/>
        </p:spPr>
        <p:txBody>
          <a:bodyPr wrap="none" rtlCol="0">
            <a:spAutoFit/>
          </a:bodyPr>
          <a:lstStyle/>
          <a:p>
            <a:r>
              <a:rPr lang="en-US" dirty="0"/>
              <a:t>0%</a:t>
            </a:r>
          </a:p>
        </p:txBody>
      </p:sp>
      <p:sp>
        <p:nvSpPr>
          <p:cNvPr id="33" name="TextBox 32"/>
          <p:cNvSpPr txBox="1"/>
          <p:nvPr/>
        </p:nvSpPr>
        <p:spPr>
          <a:xfrm>
            <a:off x="8121089" y="2309406"/>
            <a:ext cx="444352" cy="307777"/>
          </a:xfrm>
          <a:prstGeom prst="rect">
            <a:avLst/>
          </a:prstGeom>
          <a:noFill/>
        </p:spPr>
        <p:txBody>
          <a:bodyPr wrap="none" rtlCol="0">
            <a:spAutoFit/>
          </a:bodyPr>
          <a:lstStyle/>
          <a:p>
            <a:r>
              <a:rPr lang="en-US" dirty="0"/>
              <a:t>0%</a:t>
            </a:r>
          </a:p>
        </p:txBody>
      </p:sp>
      <p:sp>
        <p:nvSpPr>
          <p:cNvPr id="35" name="TextBox 34"/>
          <p:cNvSpPr txBox="1"/>
          <p:nvPr/>
        </p:nvSpPr>
        <p:spPr>
          <a:xfrm>
            <a:off x="8121089" y="3231170"/>
            <a:ext cx="444352" cy="307777"/>
          </a:xfrm>
          <a:prstGeom prst="rect">
            <a:avLst/>
          </a:prstGeom>
          <a:noFill/>
        </p:spPr>
        <p:txBody>
          <a:bodyPr wrap="none" rtlCol="0">
            <a:spAutoFit/>
          </a:bodyPr>
          <a:lstStyle/>
          <a:p>
            <a:r>
              <a:rPr lang="en-US" dirty="0"/>
              <a:t>0%</a:t>
            </a:r>
          </a:p>
        </p:txBody>
      </p:sp>
      <p:sp>
        <p:nvSpPr>
          <p:cNvPr id="36" name="TextBox 35"/>
          <p:cNvSpPr txBox="1"/>
          <p:nvPr/>
        </p:nvSpPr>
        <p:spPr>
          <a:xfrm>
            <a:off x="7311381" y="2309405"/>
            <a:ext cx="543739" cy="307777"/>
          </a:xfrm>
          <a:prstGeom prst="rect">
            <a:avLst/>
          </a:prstGeom>
          <a:noFill/>
        </p:spPr>
        <p:txBody>
          <a:bodyPr wrap="none" rtlCol="0">
            <a:spAutoFit/>
          </a:bodyPr>
          <a:lstStyle/>
          <a:p>
            <a:r>
              <a:rPr lang="en-US" dirty="0"/>
              <a:t>40%</a:t>
            </a:r>
          </a:p>
        </p:txBody>
      </p:sp>
      <p:sp>
        <p:nvSpPr>
          <p:cNvPr id="38" name="TextBox 37"/>
          <p:cNvSpPr txBox="1"/>
          <p:nvPr/>
        </p:nvSpPr>
        <p:spPr>
          <a:xfrm>
            <a:off x="5958821" y="2315248"/>
            <a:ext cx="543739" cy="307777"/>
          </a:xfrm>
          <a:prstGeom prst="rect">
            <a:avLst/>
          </a:prstGeom>
          <a:noFill/>
        </p:spPr>
        <p:txBody>
          <a:bodyPr wrap="none" rtlCol="0">
            <a:spAutoFit/>
          </a:bodyPr>
          <a:lstStyle/>
          <a:p>
            <a:r>
              <a:rPr lang="en-US" dirty="0"/>
              <a:t>30%</a:t>
            </a:r>
          </a:p>
        </p:txBody>
      </p:sp>
      <p:sp>
        <p:nvSpPr>
          <p:cNvPr id="39" name="TextBox 38"/>
          <p:cNvSpPr txBox="1"/>
          <p:nvPr/>
        </p:nvSpPr>
        <p:spPr>
          <a:xfrm>
            <a:off x="5958821" y="3231170"/>
            <a:ext cx="543739" cy="307777"/>
          </a:xfrm>
          <a:prstGeom prst="rect">
            <a:avLst/>
          </a:prstGeom>
          <a:noFill/>
        </p:spPr>
        <p:txBody>
          <a:bodyPr wrap="none" rtlCol="0">
            <a:spAutoFit/>
          </a:bodyPr>
          <a:lstStyle/>
          <a:p>
            <a:r>
              <a:rPr lang="en-US" dirty="0"/>
              <a:t>51%</a:t>
            </a:r>
          </a:p>
        </p:txBody>
      </p:sp>
      <p:sp>
        <p:nvSpPr>
          <p:cNvPr id="41" name="TextBox 40"/>
          <p:cNvSpPr txBox="1"/>
          <p:nvPr/>
        </p:nvSpPr>
        <p:spPr>
          <a:xfrm>
            <a:off x="6660907" y="3225328"/>
            <a:ext cx="543739" cy="307777"/>
          </a:xfrm>
          <a:prstGeom prst="rect">
            <a:avLst/>
          </a:prstGeom>
          <a:noFill/>
        </p:spPr>
        <p:txBody>
          <a:bodyPr wrap="none" rtlCol="0">
            <a:spAutoFit/>
          </a:bodyPr>
          <a:lstStyle/>
          <a:p>
            <a:r>
              <a:rPr lang="en-US" dirty="0"/>
              <a:t>60%</a:t>
            </a:r>
          </a:p>
        </p:txBody>
      </p:sp>
      <p:sp>
        <p:nvSpPr>
          <p:cNvPr id="42" name="TextBox 41"/>
          <p:cNvSpPr txBox="1"/>
          <p:nvPr/>
        </p:nvSpPr>
        <p:spPr>
          <a:xfrm>
            <a:off x="5909127" y="4105986"/>
            <a:ext cx="643125" cy="307777"/>
          </a:xfrm>
          <a:prstGeom prst="rect">
            <a:avLst/>
          </a:prstGeom>
          <a:noFill/>
        </p:spPr>
        <p:txBody>
          <a:bodyPr wrap="none" rtlCol="0">
            <a:spAutoFit/>
          </a:bodyPr>
          <a:lstStyle/>
          <a:p>
            <a:r>
              <a:rPr lang="en-US" dirty="0"/>
              <a:t>100%</a:t>
            </a:r>
          </a:p>
        </p:txBody>
      </p:sp>
      <p:sp>
        <p:nvSpPr>
          <p:cNvPr id="43" name="TextBox 42"/>
          <p:cNvSpPr txBox="1"/>
          <p:nvPr/>
        </p:nvSpPr>
        <p:spPr>
          <a:xfrm>
            <a:off x="6601753" y="4105986"/>
            <a:ext cx="643125" cy="307777"/>
          </a:xfrm>
          <a:prstGeom prst="rect">
            <a:avLst/>
          </a:prstGeom>
          <a:noFill/>
        </p:spPr>
        <p:txBody>
          <a:bodyPr wrap="none" rtlCol="0">
            <a:spAutoFit/>
          </a:bodyPr>
          <a:lstStyle/>
          <a:p>
            <a:r>
              <a:rPr lang="en-US" dirty="0"/>
              <a:t>100%</a:t>
            </a:r>
          </a:p>
        </p:txBody>
      </p:sp>
      <p:sp>
        <p:nvSpPr>
          <p:cNvPr id="44" name="TextBox 43"/>
          <p:cNvSpPr txBox="1"/>
          <p:nvPr/>
        </p:nvSpPr>
        <p:spPr>
          <a:xfrm>
            <a:off x="7294379" y="4105986"/>
            <a:ext cx="643125" cy="307777"/>
          </a:xfrm>
          <a:prstGeom prst="rect">
            <a:avLst/>
          </a:prstGeom>
          <a:noFill/>
        </p:spPr>
        <p:txBody>
          <a:bodyPr wrap="none" rtlCol="0">
            <a:spAutoFit/>
          </a:bodyPr>
          <a:lstStyle/>
          <a:p>
            <a:r>
              <a:rPr lang="en-US" dirty="0"/>
              <a:t>100%</a:t>
            </a:r>
          </a:p>
        </p:txBody>
      </p:sp>
      <p:sp>
        <p:nvSpPr>
          <p:cNvPr id="45" name="L-Shape 44"/>
          <p:cNvSpPr/>
          <p:nvPr/>
        </p:nvSpPr>
        <p:spPr>
          <a:xfrm rot="13500000">
            <a:off x="5174964" y="723736"/>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 Placeholder 2"/>
          <p:cNvSpPr>
            <a:spLocks noGrp="1"/>
          </p:cNvSpPr>
          <p:nvPr>
            <p:ph type="body" idx="1"/>
          </p:nvPr>
        </p:nvSpPr>
        <p:spPr>
          <a:xfrm>
            <a:off x="76200" y="1616470"/>
            <a:ext cx="4330603" cy="3112200"/>
          </a:xfrm>
        </p:spPr>
        <p:txBody>
          <a:bodyPr/>
          <a:lstStyle/>
          <a:p>
            <a:r>
              <a:rPr lang="en-US" b="1" dirty="0">
                <a:solidFill>
                  <a:schemeClr val="tx1"/>
                </a:solidFill>
              </a:rPr>
              <a:t>According to the data collected from the crowd, we can conclude the ranking by </a:t>
            </a:r>
            <a:r>
              <a:rPr lang="en-US" b="1" dirty="0">
                <a:solidFill>
                  <a:schemeClr val="accent1"/>
                </a:solidFill>
              </a:rPr>
              <a:t>topological sorting</a:t>
            </a:r>
            <a:r>
              <a:rPr lang="en-US" b="1" dirty="0">
                <a:solidFill>
                  <a:schemeClr val="tx1"/>
                </a:solidFill>
              </a:rPr>
              <a:t>. </a:t>
            </a:r>
            <a:endParaRPr lang="en-US" dirty="0">
              <a:solidFill>
                <a:schemeClr val="tx1"/>
              </a:solidFill>
            </a:endParaRPr>
          </a:p>
        </p:txBody>
      </p:sp>
      <p:pic>
        <p:nvPicPr>
          <p:cNvPr id="47" name="Picture 2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544" y="3378820"/>
            <a:ext cx="705655" cy="7025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000" y="3378820"/>
            <a:ext cx="364040" cy="741106"/>
          </a:xfrm>
          <a:prstGeom prst="rect">
            <a:avLst/>
          </a:prstGeom>
          <a:noFill/>
          <a:extLst>
            <a:ext uri="{909E8E84-426E-40DD-AFC4-6F175D3DCCD1}">
              <a14:hiddenFill xmlns:a14="http://schemas.microsoft.com/office/drawing/2010/main">
                <a:solidFill>
                  <a:srgbClr val="FFFFFF"/>
                </a:solidFill>
              </a14:hiddenFill>
            </a:ext>
          </a:extLst>
        </p:spPr>
      </p:pic>
      <p:sp>
        <p:nvSpPr>
          <p:cNvPr id="49" name="L-Shape 48"/>
          <p:cNvSpPr/>
          <p:nvPr/>
        </p:nvSpPr>
        <p:spPr>
          <a:xfrm rot="13500000">
            <a:off x="1080787" y="3548619"/>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L-Shape 49"/>
          <p:cNvSpPr/>
          <p:nvPr/>
        </p:nvSpPr>
        <p:spPr>
          <a:xfrm rot="13500000">
            <a:off x="2044027" y="3532946"/>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1" name="Picture 50" descr="Image result for super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263" y="3392767"/>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4"/>
          <a:stretch>
            <a:fillRect/>
          </a:stretch>
        </p:blipFill>
        <p:spPr>
          <a:xfrm>
            <a:off x="3757619" y="3357406"/>
            <a:ext cx="524819" cy="796412"/>
          </a:xfrm>
          <a:prstGeom prst="rect">
            <a:avLst/>
          </a:prstGeom>
        </p:spPr>
      </p:pic>
      <p:sp>
        <p:nvSpPr>
          <p:cNvPr id="54" name="L-Shape 53"/>
          <p:cNvSpPr/>
          <p:nvPr/>
        </p:nvSpPr>
        <p:spPr>
          <a:xfrm rot="13500000">
            <a:off x="3212416" y="3544444"/>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8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arn(inVertical)">
                                      <p:cBhvr>
                                        <p:cTn id="10" dur="500"/>
                                        <p:tgtEl>
                                          <p:spTgt spid="4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par>
                                <p:cTn id="20" presetID="16" presetClass="entr" presetSubtype="21"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barn(inVertical)">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22668"/>
            <a:ext cx="4486150" cy="435599"/>
          </a:xfrm>
        </p:spPr>
        <p:txBody>
          <a:bodyPr/>
          <a:lstStyle/>
          <a:p>
            <a:r>
              <a:rPr lang="en-US" dirty="0"/>
              <a:t>Some Challenges</a:t>
            </a:r>
          </a:p>
        </p:txBody>
      </p:sp>
      <p:sp>
        <p:nvSpPr>
          <p:cNvPr id="3" name="Text Placeholder 2"/>
          <p:cNvSpPr>
            <a:spLocks noGrp="1"/>
          </p:cNvSpPr>
          <p:nvPr>
            <p:ph type="body" idx="1"/>
          </p:nvPr>
        </p:nvSpPr>
        <p:spPr>
          <a:xfrm>
            <a:off x="381125" y="1616470"/>
            <a:ext cx="6809700" cy="3112200"/>
          </a:xfrm>
        </p:spPr>
        <p:txBody>
          <a:bodyPr/>
          <a:lstStyle/>
          <a:p>
            <a:r>
              <a:rPr lang="en-US" dirty="0">
                <a:solidFill>
                  <a:schemeClr val="tx1"/>
                </a:solidFill>
              </a:rPr>
              <a:t>To rank the objects, is it necessary to compare </a:t>
            </a:r>
            <a:r>
              <a:rPr lang="en-US" dirty="0">
                <a:solidFill>
                  <a:schemeClr val="accent1"/>
                </a:solidFill>
              </a:rPr>
              <a:t>every pair of objects</a:t>
            </a:r>
            <a:r>
              <a:rPr lang="en-US" dirty="0">
                <a:solidFill>
                  <a:schemeClr val="tx1"/>
                </a:solidFill>
              </a:rPr>
              <a:t>, i.e., n(n-1)/2 pairs in total?</a:t>
            </a:r>
          </a:p>
          <a:p>
            <a:endParaRPr lang="en-US" dirty="0">
              <a:solidFill>
                <a:schemeClr val="tx1"/>
              </a:solidFill>
            </a:endParaRPr>
          </a:p>
          <a:p>
            <a:r>
              <a:rPr lang="en-US" dirty="0">
                <a:solidFill>
                  <a:schemeClr val="tx1"/>
                </a:solidFill>
              </a:rPr>
              <a:t>Do we use </a:t>
            </a:r>
            <a:r>
              <a:rPr lang="en-US" dirty="0">
                <a:solidFill>
                  <a:schemeClr val="accent1"/>
                </a:solidFill>
              </a:rPr>
              <a:t>the same amount </a:t>
            </a:r>
            <a:r>
              <a:rPr lang="en-US" dirty="0">
                <a:solidFill>
                  <a:schemeClr val="tx1"/>
                </a:solidFill>
              </a:rPr>
              <a:t>of crowd to </a:t>
            </a:r>
            <a:r>
              <a:rPr lang="en-US" dirty="0">
                <a:solidFill>
                  <a:schemeClr val="accent1"/>
                </a:solidFill>
              </a:rPr>
              <a:t>conclude </a:t>
            </a:r>
            <a:r>
              <a:rPr lang="en-US" dirty="0">
                <a:solidFill>
                  <a:schemeClr val="tx1"/>
                </a:solidFill>
              </a:rPr>
              <a:t>a pair of objects?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536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320" y="1799381"/>
            <a:ext cx="1925951" cy="192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6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arn(inVertical)">
                                      <p:cBhvr>
                                        <p:cTn id="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1</a:t>
            </a:r>
          </a:p>
        </p:txBody>
      </p:sp>
      <p:pic>
        <p:nvPicPr>
          <p:cNvPr id="13" name="Picture 12" descr="Image result for 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625" y="1292949"/>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5135235" y="2065089"/>
            <a:ext cx="524819" cy="796412"/>
          </a:xfrm>
          <a:prstGeom prst="rect">
            <a:avLst/>
          </a:prstGeom>
        </p:spPr>
      </p:pic>
      <p:pic>
        <p:nvPicPr>
          <p:cNvPr id="17" name="Picture 16" descr="Image result for 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030" y="604377"/>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3"/>
          <a:stretch>
            <a:fillRect/>
          </a:stretch>
        </p:blipFill>
        <p:spPr>
          <a:xfrm>
            <a:off x="6660907" y="561855"/>
            <a:ext cx="524819" cy="796412"/>
          </a:xfrm>
          <a:prstGeom prst="rect">
            <a:avLst/>
          </a:prstGeom>
        </p:spPr>
      </p:pic>
      <p:pic>
        <p:nvPicPr>
          <p:cNvPr id="19" name="Picture 2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624" y="3014506"/>
            <a:ext cx="364040" cy="7411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6925" y="3908617"/>
            <a:ext cx="705655" cy="7025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174" y="604377"/>
            <a:ext cx="359122" cy="7310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0438" y="597422"/>
            <a:ext cx="705655" cy="7025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88255" y="1487369"/>
            <a:ext cx="243978" cy="307777"/>
          </a:xfrm>
          <a:prstGeom prst="rect">
            <a:avLst/>
          </a:prstGeom>
          <a:noFill/>
        </p:spPr>
        <p:txBody>
          <a:bodyPr wrap="none" rtlCol="0">
            <a:spAutoFit/>
          </a:bodyPr>
          <a:lstStyle/>
          <a:p>
            <a:r>
              <a:rPr lang="en-US" dirty="0"/>
              <a:t>-</a:t>
            </a:r>
          </a:p>
        </p:txBody>
      </p:sp>
      <p:sp>
        <p:nvSpPr>
          <p:cNvPr id="27" name="TextBox 26"/>
          <p:cNvSpPr txBox="1"/>
          <p:nvPr/>
        </p:nvSpPr>
        <p:spPr>
          <a:xfrm>
            <a:off x="6801327" y="2309406"/>
            <a:ext cx="243978" cy="307777"/>
          </a:xfrm>
          <a:prstGeom prst="rect">
            <a:avLst/>
          </a:prstGeom>
          <a:noFill/>
        </p:spPr>
        <p:txBody>
          <a:bodyPr wrap="none" rtlCol="0">
            <a:spAutoFit/>
          </a:bodyPr>
          <a:lstStyle/>
          <a:p>
            <a:r>
              <a:rPr lang="en-US" dirty="0"/>
              <a:t>-</a:t>
            </a:r>
          </a:p>
        </p:txBody>
      </p:sp>
      <p:sp>
        <p:nvSpPr>
          <p:cNvPr id="28" name="TextBox 27"/>
          <p:cNvSpPr txBox="1"/>
          <p:nvPr/>
        </p:nvSpPr>
        <p:spPr>
          <a:xfrm>
            <a:off x="7435746" y="3231170"/>
            <a:ext cx="243978" cy="307777"/>
          </a:xfrm>
          <a:prstGeom prst="rect">
            <a:avLst/>
          </a:prstGeom>
          <a:noFill/>
        </p:spPr>
        <p:txBody>
          <a:bodyPr wrap="none" rtlCol="0">
            <a:spAutoFit/>
          </a:bodyPr>
          <a:lstStyle/>
          <a:p>
            <a:r>
              <a:rPr lang="en-US" dirty="0"/>
              <a:t>-</a:t>
            </a:r>
          </a:p>
        </p:txBody>
      </p:sp>
      <p:sp>
        <p:nvSpPr>
          <p:cNvPr id="29" name="TextBox 28"/>
          <p:cNvSpPr txBox="1"/>
          <p:nvPr/>
        </p:nvSpPr>
        <p:spPr>
          <a:xfrm>
            <a:off x="8221276" y="4105987"/>
            <a:ext cx="243978" cy="307777"/>
          </a:xfrm>
          <a:prstGeom prst="rect">
            <a:avLst/>
          </a:prstGeom>
          <a:noFill/>
        </p:spPr>
        <p:txBody>
          <a:bodyPr wrap="none" rtlCol="0">
            <a:spAutoFit/>
          </a:bodyPr>
          <a:lstStyle/>
          <a:p>
            <a:r>
              <a:rPr lang="en-US" dirty="0"/>
              <a:t>-</a:t>
            </a:r>
          </a:p>
        </p:txBody>
      </p:sp>
      <p:sp>
        <p:nvSpPr>
          <p:cNvPr id="30" name="TextBox 29"/>
          <p:cNvSpPr txBox="1"/>
          <p:nvPr/>
        </p:nvSpPr>
        <p:spPr>
          <a:xfrm>
            <a:off x="6660907" y="1526059"/>
            <a:ext cx="543739" cy="307777"/>
          </a:xfrm>
          <a:prstGeom prst="rect">
            <a:avLst/>
          </a:prstGeom>
          <a:noFill/>
        </p:spPr>
        <p:txBody>
          <a:bodyPr wrap="none" rtlCol="0">
            <a:spAutoFit/>
          </a:bodyPr>
          <a:lstStyle/>
          <a:p>
            <a:r>
              <a:rPr lang="en-US" dirty="0"/>
              <a:t>70%</a:t>
            </a:r>
          </a:p>
        </p:txBody>
      </p:sp>
      <p:sp>
        <p:nvSpPr>
          <p:cNvPr id="31" name="TextBox 30"/>
          <p:cNvSpPr txBox="1"/>
          <p:nvPr/>
        </p:nvSpPr>
        <p:spPr>
          <a:xfrm>
            <a:off x="7285865" y="1526059"/>
            <a:ext cx="543739" cy="307777"/>
          </a:xfrm>
          <a:prstGeom prst="rect">
            <a:avLst/>
          </a:prstGeom>
          <a:noFill/>
        </p:spPr>
        <p:txBody>
          <a:bodyPr wrap="none" rtlCol="0">
            <a:spAutoFit/>
          </a:bodyPr>
          <a:lstStyle/>
          <a:p>
            <a:r>
              <a:rPr lang="en-US" dirty="0"/>
              <a:t>49%</a:t>
            </a:r>
          </a:p>
        </p:txBody>
      </p:sp>
      <p:sp>
        <p:nvSpPr>
          <p:cNvPr id="32" name="TextBox 31"/>
          <p:cNvSpPr txBox="1"/>
          <p:nvPr/>
        </p:nvSpPr>
        <p:spPr>
          <a:xfrm>
            <a:off x="8121089" y="1526059"/>
            <a:ext cx="444352" cy="307777"/>
          </a:xfrm>
          <a:prstGeom prst="rect">
            <a:avLst/>
          </a:prstGeom>
          <a:noFill/>
        </p:spPr>
        <p:txBody>
          <a:bodyPr wrap="none" rtlCol="0">
            <a:spAutoFit/>
          </a:bodyPr>
          <a:lstStyle/>
          <a:p>
            <a:r>
              <a:rPr lang="en-US" dirty="0"/>
              <a:t>0%</a:t>
            </a:r>
          </a:p>
        </p:txBody>
      </p:sp>
      <p:sp>
        <p:nvSpPr>
          <p:cNvPr id="33" name="TextBox 32"/>
          <p:cNvSpPr txBox="1"/>
          <p:nvPr/>
        </p:nvSpPr>
        <p:spPr>
          <a:xfrm>
            <a:off x="8121089" y="2309406"/>
            <a:ext cx="444352" cy="307777"/>
          </a:xfrm>
          <a:prstGeom prst="rect">
            <a:avLst/>
          </a:prstGeom>
          <a:noFill/>
        </p:spPr>
        <p:txBody>
          <a:bodyPr wrap="none" rtlCol="0">
            <a:spAutoFit/>
          </a:bodyPr>
          <a:lstStyle/>
          <a:p>
            <a:r>
              <a:rPr lang="en-US" dirty="0"/>
              <a:t>0%</a:t>
            </a:r>
          </a:p>
        </p:txBody>
      </p:sp>
      <p:sp>
        <p:nvSpPr>
          <p:cNvPr id="35" name="TextBox 34"/>
          <p:cNvSpPr txBox="1"/>
          <p:nvPr/>
        </p:nvSpPr>
        <p:spPr>
          <a:xfrm>
            <a:off x="8121089" y="3231170"/>
            <a:ext cx="444352" cy="307777"/>
          </a:xfrm>
          <a:prstGeom prst="rect">
            <a:avLst/>
          </a:prstGeom>
          <a:noFill/>
        </p:spPr>
        <p:txBody>
          <a:bodyPr wrap="none" rtlCol="0">
            <a:spAutoFit/>
          </a:bodyPr>
          <a:lstStyle/>
          <a:p>
            <a:r>
              <a:rPr lang="en-US" dirty="0"/>
              <a:t>0%</a:t>
            </a:r>
          </a:p>
        </p:txBody>
      </p:sp>
      <p:sp>
        <p:nvSpPr>
          <p:cNvPr id="36" name="TextBox 35"/>
          <p:cNvSpPr txBox="1"/>
          <p:nvPr/>
        </p:nvSpPr>
        <p:spPr>
          <a:xfrm>
            <a:off x="7311381" y="2309405"/>
            <a:ext cx="543739" cy="307777"/>
          </a:xfrm>
          <a:prstGeom prst="rect">
            <a:avLst/>
          </a:prstGeom>
          <a:noFill/>
        </p:spPr>
        <p:txBody>
          <a:bodyPr wrap="none" rtlCol="0">
            <a:spAutoFit/>
          </a:bodyPr>
          <a:lstStyle/>
          <a:p>
            <a:r>
              <a:rPr lang="en-US" dirty="0"/>
              <a:t>40%</a:t>
            </a:r>
          </a:p>
        </p:txBody>
      </p:sp>
      <p:sp>
        <p:nvSpPr>
          <p:cNvPr id="38" name="TextBox 37"/>
          <p:cNvSpPr txBox="1"/>
          <p:nvPr/>
        </p:nvSpPr>
        <p:spPr>
          <a:xfrm>
            <a:off x="5958821" y="2315248"/>
            <a:ext cx="543739" cy="307777"/>
          </a:xfrm>
          <a:prstGeom prst="rect">
            <a:avLst/>
          </a:prstGeom>
          <a:noFill/>
        </p:spPr>
        <p:txBody>
          <a:bodyPr wrap="none" rtlCol="0">
            <a:spAutoFit/>
          </a:bodyPr>
          <a:lstStyle/>
          <a:p>
            <a:r>
              <a:rPr lang="en-US" dirty="0"/>
              <a:t>30%</a:t>
            </a:r>
          </a:p>
        </p:txBody>
      </p:sp>
      <p:sp>
        <p:nvSpPr>
          <p:cNvPr id="39" name="TextBox 38"/>
          <p:cNvSpPr txBox="1"/>
          <p:nvPr/>
        </p:nvSpPr>
        <p:spPr>
          <a:xfrm>
            <a:off x="5958821" y="3231170"/>
            <a:ext cx="543739" cy="307777"/>
          </a:xfrm>
          <a:prstGeom prst="rect">
            <a:avLst/>
          </a:prstGeom>
          <a:noFill/>
        </p:spPr>
        <p:txBody>
          <a:bodyPr wrap="none" rtlCol="0">
            <a:spAutoFit/>
          </a:bodyPr>
          <a:lstStyle/>
          <a:p>
            <a:r>
              <a:rPr lang="en-US" dirty="0"/>
              <a:t>51%</a:t>
            </a:r>
          </a:p>
        </p:txBody>
      </p:sp>
      <p:sp>
        <p:nvSpPr>
          <p:cNvPr id="41" name="TextBox 40"/>
          <p:cNvSpPr txBox="1"/>
          <p:nvPr/>
        </p:nvSpPr>
        <p:spPr>
          <a:xfrm>
            <a:off x="6660907" y="3225328"/>
            <a:ext cx="543739" cy="307777"/>
          </a:xfrm>
          <a:prstGeom prst="rect">
            <a:avLst/>
          </a:prstGeom>
          <a:noFill/>
        </p:spPr>
        <p:txBody>
          <a:bodyPr wrap="none" rtlCol="0">
            <a:spAutoFit/>
          </a:bodyPr>
          <a:lstStyle/>
          <a:p>
            <a:r>
              <a:rPr lang="en-US" dirty="0"/>
              <a:t>60%</a:t>
            </a:r>
          </a:p>
        </p:txBody>
      </p:sp>
      <p:sp>
        <p:nvSpPr>
          <p:cNvPr id="42" name="TextBox 41"/>
          <p:cNvSpPr txBox="1"/>
          <p:nvPr/>
        </p:nvSpPr>
        <p:spPr>
          <a:xfrm>
            <a:off x="5909127" y="4105986"/>
            <a:ext cx="643125" cy="307777"/>
          </a:xfrm>
          <a:prstGeom prst="rect">
            <a:avLst/>
          </a:prstGeom>
          <a:noFill/>
        </p:spPr>
        <p:txBody>
          <a:bodyPr wrap="none" rtlCol="0">
            <a:spAutoFit/>
          </a:bodyPr>
          <a:lstStyle/>
          <a:p>
            <a:r>
              <a:rPr lang="en-US" dirty="0"/>
              <a:t>100%</a:t>
            </a:r>
          </a:p>
        </p:txBody>
      </p:sp>
      <p:sp>
        <p:nvSpPr>
          <p:cNvPr id="43" name="TextBox 42"/>
          <p:cNvSpPr txBox="1"/>
          <p:nvPr/>
        </p:nvSpPr>
        <p:spPr>
          <a:xfrm>
            <a:off x="6601753" y="4105986"/>
            <a:ext cx="643125" cy="307777"/>
          </a:xfrm>
          <a:prstGeom prst="rect">
            <a:avLst/>
          </a:prstGeom>
          <a:noFill/>
        </p:spPr>
        <p:txBody>
          <a:bodyPr wrap="none" rtlCol="0">
            <a:spAutoFit/>
          </a:bodyPr>
          <a:lstStyle/>
          <a:p>
            <a:r>
              <a:rPr lang="en-US" dirty="0"/>
              <a:t>100%</a:t>
            </a:r>
          </a:p>
        </p:txBody>
      </p:sp>
      <p:sp>
        <p:nvSpPr>
          <p:cNvPr id="44" name="TextBox 43"/>
          <p:cNvSpPr txBox="1"/>
          <p:nvPr/>
        </p:nvSpPr>
        <p:spPr>
          <a:xfrm>
            <a:off x="7294379" y="4105986"/>
            <a:ext cx="643125" cy="307777"/>
          </a:xfrm>
          <a:prstGeom prst="rect">
            <a:avLst/>
          </a:prstGeom>
          <a:noFill/>
        </p:spPr>
        <p:txBody>
          <a:bodyPr wrap="none" rtlCol="0">
            <a:spAutoFit/>
          </a:bodyPr>
          <a:lstStyle/>
          <a:p>
            <a:r>
              <a:rPr lang="en-US" dirty="0"/>
              <a:t>100%</a:t>
            </a:r>
          </a:p>
        </p:txBody>
      </p:sp>
      <p:sp>
        <p:nvSpPr>
          <p:cNvPr id="45" name="L-Shape 44"/>
          <p:cNvSpPr/>
          <p:nvPr/>
        </p:nvSpPr>
        <p:spPr>
          <a:xfrm rot="13500000">
            <a:off x="5174964" y="723736"/>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 Placeholder 2"/>
          <p:cNvSpPr>
            <a:spLocks noGrp="1"/>
          </p:cNvSpPr>
          <p:nvPr>
            <p:ph type="body" idx="1"/>
          </p:nvPr>
        </p:nvSpPr>
        <p:spPr>
          <a:xfrm>
            <a:off x="76200" y="1616470"/>
            <a:ext cx="4330603" cy="3112200"/>
          </a:xfrm>
        </p:spPr>
        <p:txBody>
          <a:bodyPr/>
          <a:lstStyle/>
          <a:p>
            <a:r>
              <a:rPr lang="en-US" b="1" dirty="0">
                <a:solidFill>
                  <a:schemeClr val="tx1"/>
                </a:solidFill>
              </a:rPr>
              <a:t>We can still draw the same conclusion even if some pair answers are omitted. </a:t>
            </a:r>
            <a:endParaRPr lang="en-US" dirty="0">
              <a:solidFill>
                <a:schemeClr val="tx1"/>
              </a:solidFill>
            </a:endParaRPr>
          </a:p>
        </p:txBody>
      </p:sp>
      <p:pic>
        <p:nvPicPr>
          <p:cNvPr id="47" name="Picture 2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44" y="3378820"/>
            <a:ext cx="705655" cy="7025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000" y="3378820"/>
            <a:ext cx="364040" cy="741106"/>
          </a:xfrm>
          <a:prstGeom prst="rect">
            <a:avLst/>
          </a:prstGeom>
          <a:noFill/>
          <a:extLst>
            <a:ext uri="{909E8E84-426E-40DD-AFC4-6F175D3DCCD1}">
              <a14:hiddenFill xmlns:a14="http://schemas.microsoft.com/office/drawing/2010/main">
                <a:solidFill>
                  <a:srgbClr val="FFFFFF"/>
                </a:solidFill>
              </a14:hiddenFill>
            </a:ext>
          </a:extLst>
        </p:spPr>
      </p:pic>
      <p:sp>
        <p:nvSpPr>
          <p:cNvPr id="49" name="L-Shape 48"/>
          <p:cNvSpPr/>
          <p:nvPr/>
        </p:nvSpPr>
        <p:spPr>
          <a:xfrm rot="13500000">
            <a:off x="1080787" y="3548619"/>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L-Shape 49"/>
          <p:cNvSpPr/>
          <p:nvPr/>
        </p:nvSpPr>
        <p:spPr>
          <a:xfrm rot="13500000">
            <a:off x="2044027" y="3532946"/>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1" name="Picture 50" descr="Image result for 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263" y="3392767"/>
            <a:ext cx="516429" cy="6885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3"/>
          <a:stretch>
            <a:fillRect/>
          </a:stretch>
        </p:blipFill>
        <p:spPr>
          <a:xfrm>
            <a:off x="3757619" y="3357406"/>
            <a:ext cx="524819" cy="796412"/>
          </a:xfrm>
          <a:prstGeom prst="rect">
            <a:avLst/>
          </a:prstGeom>
        </p:spPr>
      </p:pic>
      <p:sp>
        <p:nvSpPr>
          <p:cNvPr id="54" name="L-Shape 53"/>
          <p:cNvSpPr/>
          <p:nvPr/>
        </p:nvSpPr>
        <p:spPr>
          <a:xfrm rot="13500000">
            <a:off x="3212416" y="3544444"/>
            <a:ext cx="404293" cy="401505"/>
          </a:xfrm>
          <a:prstGeom prst="corner">
            <a:avLst>
              <a:gd name="adj1" fmla="val 34477"/>
              <a:gd name="adj2" fmla="val 336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p:cNvSpPr/>
          <p:nvPr/>
        </p:nvSpPr>
        <p:spPr>
          <a:xfrm>
            <a:off x="8121089" y="1487369"/>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121089" y="2309404"/>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08513" y="4064023"/>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720586" y="4064023"/>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720586" y="3218464"/>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305625" y="2319648"/>
            <a:ext cx="444352"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4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500"/>
                                        <p:tgtEl>
                                          <p:spTgt spid="5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500"/>
                                        <p:tgtEl>
                                          <p:spTgt spid="5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animBg="1"/>
      <p:bldP spid="53" grpId="0" animBg="1"/>
      <p:bldP spid="55" grpId="0" animBg="1"/>
      <p:bldP spid="56" grpId="0" animBg="1"/>
      <p:bldP spid="5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2</a:t>
            </a:r>
          </a:p>
        </p:txBody>
      </p:sp>
      <p:pic>
        <p:nvPicPr>
          <p:cNvPr id="58" name="Picture 12" descr="Image result for sup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314" y="1530170"/>
            <a:ext cx="1041891" cy="13891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crowd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14" y="3009568"/>
            <a:ext cx="785895" cy="78589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555886" y="3780566"/>
            <a:ext cx="1428750" cy="307777"/>
          </a:xfrm>
          <a:prstGeom prst="rect">
            <a:avLst/>
          </a:prstGeom>
          <a:noFill/>
        </p:spPr>
        <p:txBody>
          <a:bodyPr wrap="square" rtlCol="0">
            <a:spAutoFit/>
          </a:bodyPr>
          <a:lstStyle/>
          <a:p>
            <a:pPr algn="ctr"/>
            <a:r>
              <a:rPr lang="en-US" dirty="0"/>
              <a:t>490 people</a:t>
            </a:r>
          </a:p>
        </p:txBody>
      </p:sp>
      <p:sp>
        <p:nvSpPr>
          <p:cNvPr id="63" name="TextBox 62"/>
          <p:cNvSpPr txBox="1"/>
          <p:nvPr/>
        </p:nvSpPr>
        <p:spPr>
          <a:xfrm>
            <a:off x="2648396" y="3795463"/>
            <a:ext cx="1428750" cy="307777"/>
          </a:xfrm>
          <a:prstGeom prst="rect">
            <a:avLst/>
          </a:prstGeom>
          <a:noFill/>
        </p:spPr>
        <p:txBody>
          <a:bodyPr wrap="square" rtlCol="0">
            <a:spAutoFit/>
          </a:bodyPr>
          <a:lstStyle/>
          <a:p>
            <a:pPr algn="ctr"/>
            <a:r>
              <a:rPr lang="en-US" dirty="0"/>
              <a:t>510 people</a:t>
            </a:r>
          </a:p>
        </p:txBody>
      </p:sp>
      <p:pic>
        <p:nvPicPr>
          <p:cNvPr id="67" name="Picture 2" descr="Image result for crowd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824" y="3009568"/>
            <a:ext cx="785895" cy="78589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557" y="1530170"/>
            <a:ext cx="670428" cy="1364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crowd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672" y="2994671"/>
            <a:ext cx="785895" cy="78589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5112244" y="3765669"/>
            <a:ext cx="1428750" cy="307777"/>
          </a:xfrm>
          <a:prstGeom prst="rect">
            <a:avLst/>
          </a:prstGeom>
          <a:noFill/>
        </p:spPr>
        <p:txBody>
          <a:bodyPr wrap="square" rtlCol="0">
            <a:spAutoFit/>
          </a:bodyPr>
          <a:lstStyle/>
          <a:p>
            <a:pPr algn="ctr"/>
            <a:r>
              <a:rPr lang="en-US" dirty="0"/>
              <a:t>50 people</a:t>
            </a:r>
          </a:p>
        </p:txBody>
      </p:sp>
      <p:sp>
        <p:nvSpPr>
          <p:cNvPr id="72" name="TextBox 71"/>
          <p:cNvSpPr txBox="1"/>
          <p:nvPr/>
        </p:nvSpPr>
        <p:spPr>
          <a:xfrm>
            <a:off x="7204754" y="3780566"/>
            <a:ext cx="1428750" cy="307777"/>
          </a:xfrm>
          <a:prstGeom prst="rect">
            <a:avLst/>
          </a:prstGeom>
          <a:noFill/>
        </p:spPr>
        <p:txBody>
          <a:bodyPr wrap="square" rtlCol="0">
            <a:spAutoFit/>
          </a:bodyPr>
          <a:lstStyle/>
          <a:p>
            <a:pPr algn="ctr"/>
            <a:r>
              <a:rPr lang="en-US" dirty="0"/>
              <a:t>0 people</a:t>
            </a:r>
          </a:p>
        </p:txBody>
      </p:sp>
      <p:pic>
        <p:nvPicPr>
          <p:cNvPr id="75" name="Picture 2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389" y="1760442"/>
            <a:ext cx="945551" cy="94134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386" y="1692373"/>
            <a:ext cx="1077485" cy="1077485"/>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2192424" y="2611525"/>
            <a:ext cx="275675" cy="3149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1335544" y="4348894"/>
            <a:ext cx="2034776" cy="307777"/>
          </a:xfrm>
          <a:prstGeom prst="rect">
            <a:avLst/>
          </a:prstGeom>
          <a:noFill/>
        </p:spPr>
        <p:txBody>
          <a:bodyPr wrap="square" rtlCol="0">
            <a:spAutoFit/>
          </a:bodyPr>
          <a:lstStyle/>
          <a:p>
            <a:pPr algn="ctr"/>
            <a:r>
              <a:rPr lang="en-US" dirty="0"/>
              <a:t>1000 people in total</a:t>
            </a:r>
          </a:p>
        </p:txBody>
      </p:sp>
      <p:sp>
        <p:nvSpPr>
          <p:cNvPr id="78" name="Left Brace 77"/>
          <p:cNvSpPr/>
          <p:nvPr/>
        </p:nvSpPr>
        <p:spPr>
          <a:xfrm rot="16200000">
            <a:off x="6759836" y="2605527"/>
            <a:ext cx="275675" cy="3149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p:cNvSpPr txBox="1"/>
          <p:nvPr/>
        </p:nvSpPr>
        <p:spPr>
          <a:xfrm>
            <a:off x="5902956" y="4342896"/>
            <a:ext cx="2034776" cy="307777"/>
          </a:xfrm>
          <a:prstGeom prst="rect">
            <a:avLst/>
          </a:prstGeom>
          <a:noFill/>
        </p:spPr>
        <p:txBody>
          <a:bodyPr wrap="square" rtlCol="0">
            <a:spAutoFit/>
          </a:bodyPr>
          <a:lstStyle/>
          <a:p>
            <a:pPr algn="ctr"/>
            <a:r>
              <a:rPr lang="en-US" dirty="0"/>
              <a:t>50 people in total</a:t>
            </a:r>
          </a:p>
        </p:txBody>
      </p:sp>
      <p:sp>
        <p:nvSpPr>
          <p:cNvPr id="7" name="Rectangle 6"/>
          <p:cNvSpPr/>
          <p:nvPr/>
        </p:nvSpPr>
        <p:spPr>
          <a:xfrm>
            <a:off x="1381250" y="4776377"/>
            <a:ext cx="6400675" cy="30777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b="1" dirty="0">
                <a:solidFill>
                  <a:schemeClr val="tx1"/>
                </a:solidFill>
              </a:rPr>
              <a:t>The difficulty of comparing a pair should be considered more carefully. </a:t>
            </a:r>
            <a:endParaRPr lang="en-US" dirty="0"/>
          </a:p>
        </p:txBody>
      </p:sp>
    </p:spTree>
    <p:extLst>
      <p:ext uri="{BB962C8B-B14F-4D97-AF65-F5344CB8AC3E}">
        <p14:creationId xmlns:p14="http://schemas.microsoft.com/office/powerpoint/2010/main" val="816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arn(inVertical)">
                                      <p:cBhvr>
                                        <p:cTn id="7" dur="500"/>
                                        <p:tgtEl>
                                          <p:spTgt spid="75"/>
                                        </p:tgtEl>
                                      </p:cBhvr>
                                    </p:animEffect>
                                  </p:childTnLst>
                                </p:cTn>
                              </p:par>
                              <p:par>
                                <p:cTn id="8" presetID="16" presetClass="entr" presetSubtype="21"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arn(inVertical)">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barn(inVertical)">
                                      <p:cBhvr>
                                        <p:cTn id="15" dur="500"/>
                                        <p:tgtEl>
                                          <p:spTgt spid="7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barn(inVertical)">
                                      <p:cBhvr>
                                        <p:cTn id="18" dur="500"/>
                                        <p:tgtEl>
                                          <p:spTgt spid="7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barn(inVertical)">
                                      <p:cBhvr>
                                        <p:cTn id="21" dur="500"/>
                                        <p:tgtEl>
                                          <p:spTgt spid="7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barn(inVertical)">
                                      <p:cBhvr>
                                        <p:cTn id="24" dur="500"/>
                                        <p:tgtEl>
                                          <p:spTgt spid="7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barn(inVertical)">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8" grpId="0" animBg="1"/>
      <p:bldP spid="79"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4509511" y="3180484"/>
            <a:ext cx="1845527" cy="707332"/>
            <a:chOff x="6189290" y="2165653"/>
            <a:chExt cx="2460703" cy="943109"/>
          </a:xfrm>
        </p:grpSpPr>
        <p:cxnSp>
          <p:nvCxnSpPr>
            <p:cNvPr id="58" name="直接连接符 26"/>
            <p:cNvCxnSpPr>
              <a:cxnSpLocks/>
            </p:cNvCxnSpPr>
            <p:nvPr/>
          </p:nvCxnSpPr>
          <p:spPr>
            <a:xfrm flipH="1">
              <a:off x="6189290" y="2165653"/>
              <a:ext cx="1402004" cy="83484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26"/>
            <p:cNvCxnSpPr>
              <a:cxnSpLocks/>
            </p:cNvCxnSpPr>
            <p:nvPr/>
          </p:nvCxnSpPr>
          <p:spPr>
            <a:xfrm flipH="1">
              <a:off x="6517033" y="2299106"/>
              <a:ext cx="1312773" cy="74990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接连接符 26"/>
            <p:cNvCxnSpPr>
              <a:cxnSpLocks/>
            </p:cNvCxnSpPr>
            <p:nvPr/>
          </p:nvCxnSpPr>
          <p:spPr>
            <a:xfrm flipH="1">
              <a:off x="6890151" y="2440981"/>
              <a:ext cx="1155036" cy="66778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26"/>
            <p:cNvCxnSpPr>
              <a:cxnSpLocks/>
            </p:cNvCxnSpPr>
            <p:nvPr/>
          </p:nvCxnSpPr>
          <p:spPr>
            <a:xfrm flipH="1">
              <a:off x="7389556" y="2597425"/>
              <a:ext cx="831296" cy="48604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26"/>
            <p:cNvCxnSpPr>
              <a:cxnSpLocks/>
            </p:cNvCxnSpPr>
            <p:nvPr/>
          </p:nvCxnSpPr>
          <p:spPr>
            <a:xfrm flipH="1">
              <a:off x="7874322" y="2774871"/>
              <a:ext cx="537159" cy="31602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26"/>
            <p:cNvCxnSpPr>
              <a:cxnSpLocks/>
            </p:cNvCxnSpPr>
            <p:nvPr/>
          </p:nvCxnSpPr>
          <p:spPr>
            <a:xfrm flipH="1">
              <a:off x="8325883" y="2908907"/>
              <a:ext cx="324110" cy="17923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954214" y="2851690"/>
            <a:ext cx="1412507" cy="1044682"/>
            <a:chOff x="5081619" y="4141131"/>
            <a:chExt cx="1883342" cy="1392909"/>
          </a:xfrm>
        </p:grpSpPr>
        <p:cxnSp>
          <p:nvCxnSpPr>
            <p:cNvPr id="48" name="直接连接符 26"/>
            <p:cNvCxnSpPr>
              <a:cxnSpLocks/>
            </p:cNvCxnSpPr>
            <p:nvPr/>
          </p:nvCxnSpPr>
          <p:spPr>
            <a:xfrm flipH="1">
              <a:off x="5100387" y="4322283"/>
              <a:ext cx="1072079" cy="628233"/>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26"/>
            <p:cNvCxnSpPr>
              <a:cxnSpLocks/>
            </p:cNvCxnSpPr>
            <p:nvPr/>
          </p:nvCxnSpPr>
          <p:spPr>
            <a:xfrm flipH="1">
              <a:off x="5081619" y="4548370"/>
              <a:ext cx="1244359" cy="69610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26"/>
            <p:cNvCxnSpPr>
              <a:cxnSpLocks/>
            </p:cNvCxnSpPr>
            <p:nvPr/>
          </p:nvCxnSpPr>
          <p:spPr>
            <a:xfrm flipH="1">
              <a:off x="5114457" y="4768624"/>
              <a:ext cx="1338118" cy="74030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26"/>
            <p:cNvCxnSpPr>
              <a:cxnSpLocks/>
            </p:cNvCxnSpPr>
            <p:nvPr/>
          </p:nvCxnSpPr>
          <p:spPr>
            <a:xfrm flipH="1">
              <a:off x="5640703" y="4974995"/>
              <a:ext cx="951234" cy="55157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26"/>
            <p:cNvCxnSpPr>
              <a:cxnSpLocks/>
            </p:cNvCxnSpPr>
            <p:nvPr/>
          </p:nvCxnSpPr>
          <p:spPr>
            <a:xfrm flipH="1">
              <a:off x="6189290" y="5218018"/>
              <a:ext cx="537159" cy="31602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4" name="直接连接符 26"/>
            <p:cNvCxnSpPr>
              <a:cxnSpLocks/>
            </p:cNvCxnSpPr>
            <p:nvPr/>
          </p:nvCxnSpPr>
          <p:spPr>
            <a:xfrm flipH="1">
              <a:off x="6640851" y="5352054"/>
              <a:ext cx="324110" cy="17923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7" name="直接连接符 26"/>
            <p:cNvCxnSpPr>
              <a:cxnSpLocks/>
            </p:cNvCxnSpPr>
            <p:nvPr/>
          </p:nvCxnSpPr>
          <p:spPr>
            <a:xfrm flipH="1">
              <a:off x="5102854" y="4141131"/>
              <a:ext cx="875410" cy="50896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4677284" y="2989206"/>
            <a:ext cx="1699404" cy="905101"/>
            <a:chOff x="4699089" y="4327239"/>
            <a:chExt cx="2265872" cy="1206801"/>
          </a:xfrm>
        </p:grpSpPr>
        <p:cxnSp>
          <p:nvCxnSpPr>
            <p:cNvPr id="69" name="直接连接符 26"/>
            <p:cNvCxnSpPr>
              <a:cxnSpLocks/>
            </p:cNvCxnSpPr>
            <p:nvPr/>
          </p:nvCxnSpPr>
          <p:spPr>
            <a:xfrm flipH="1">
              <a:off x="4699089" y="4426857"/>
              <a:ext cx="1402004" cy="83484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26"/>
            <p:cNvCxnSpPr>
              <a:cxnSpLocks/>
            </p:cNvCxnSpPr>
            <p:nvPr/>
          </p:nvCxnSpPr>
          <p:spPr>
            <a:xfrm flipH="1">
              <a:off x="4713031" y="4620742"/>
              <a:ext cx="1565393" cy="889443"/>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1" name="直接连接符 26"/>
            <p:cNvCxnSpPr>
              <a:cxnSpLocks/>
            </p:cNvCxnSpPr>
            <p:nvPr/>
          </p:nvCxnSpPr>
          <p:spPr>
            <a:xfrm flipH="1">
              <a:off x="5217164" y="4839086"/>
              <a:ext cx="1212550" cy="67814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26"/>
            <p:cNvCxnSpPr>
              <a:cxnSpLocks/>
            </p:cNvCxnSpPr>
            <p:nvPr/>
          </p:nvCxnSpPr>
          <p:spPr>
            <a:xfrm flipH="1">
              <a:off x="5704524" y="5040572"/>
              <a:ext cx="831296" cy="48604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26"/>
            <p:cNvCxnSpPr>
              <a:cxnSpLocks/>
            </p:cNvCxnSpPr>
            <p:nvPr/>
          </p:nvCxnSpPr>
          <p:spPr>
            <a:xfrm flipH="1">
              <a:off x="6189290" y="5218018"/>
              <a:ext cx="537159" cy="31602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4" name="直接连接符 26"/>
            <p:cNvCxnSpPr>
              <a:cxnSpLocks/>
            </p:cNvCxnSpPr>
            <p:nvPr/>
          </p:nvCxnSpPr>
          <p:spPr>
            <a:xfrm flipH="1">
              <a:off x="6640851" y="5352054"/>
              <a:ext cx="324110" cy="17923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5" name="直接连接符 26"/>
            <p:cNvCxnSpPr>
              <a:cxnSpLocks/>
            </p:cNvCxnSpPr>
            <p:nvPr/>
          </p:nvCxnSpPr>
          <p:spPr>
            <a:xfrm flipH="1">
              <a:off x="4874406" y="4327239"/>
              <a:ext cx="933941" cy="57302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pic>
        <p:nvPicPr>
          <p:cNvPr id="39" name="Picture 3" descr="C:\Users\liyan\Downloads\gaussi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738" y="2676319"/>
            <a:ext cx="2589437" cy="12353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liyan\Downloads\gaussi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271" y="2894238"/>
            <a:ext cx="2816372" cy="9730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liyan\Downloads\gaussi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871" y="3117805"/>
            <a:ext cx="3075171" cy="732191"/>
          </a:xfrm>
          <a:prstGeom prst="rect">
            <a:avLst/>
          </a:prstGeom>
          <a:noFill/>
          <a:extLst>
            <a:ext uri="{909E8E84-426E-40DD-AFC4-6F175D3DCCD1}">
              <a14:hiddenFill xmlns:a14="http://schemas.microsoft.com/office/drawing/2010/main">
                <a:solidFill>
                  <a:srgbClr val="FFFFFF"/>
                </a:solidFill>
              </a14:hiddenFill>
            </a:ext>
          </a:extLst>
        </p:spPr>
      </p:pic>
      <p:sp>
        <p:nvSpPr>
          <p:cNvPr id="5122" name="标题 1"/>
          <p:cNvSpPr>
            <a:spLocks noGrp="1"/>
          </p:cNvSpPr>
          <p:nvPr>
            <p:ph type="title"/>
          </p:nvPr>
        </p:nvSpPr>
        <p:spPr>
          <a:xfrm>
            <a:off x="1802606" y="23813"/>
            <a:ext cx="6172200" cy="857250"/>
          </a:xfrm>
        </p:spPr>
        <p:txBody>
          <a:bodyPr/>
          <a:lstStyle/>
          <a:p>
            <a:pPr eaLnBrk="1" hangingPunct="1">
              <a:defRPr/>
            </a:pPr>
            <a:r>
              <a:rPr lang="de-DE" altLang="zh-CN" noProof="1"/>
              <a:t>Confidence Interval (CI)  </a:t>
            </a:r>
            <a:endParaRPr lang="en-US" altLang="zh-CN" dirty="0"/>
          </a:p>
        </p:txBody>
      </p:sp>
      <p:cxnSp>
        <p:nvCxnSpPr>
          <p:cNvPr id="18" name="直接箭头连接符 17"/>
          <p:cNvCxnSpPr/>
          <p:nvPr/>
        </p:nvCxnSpPr>
        <p:spPr>
          <a:xfrm>
            <a:off x="3657069" y="3904002"/>
            <a:ext cx="383125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842030" y="4177749"/>
                <a:ext cx="1782198" cy="323165"/>
              </a:xfrm>
              <a:prstGeom prst="rect">
                <a:avLst/>
              </a:prstGeom>
              <a:noFill/>
            </p:spPr>
            <p:txBody>
              <a:bodyPr wrap="square" rtlCol="0">
                <a:spAutoFit/>
              </a:bodyPr>
              <a:lstStyle/>
              <a:p>
                <a:r>
                  <a:rPr lang="en-US" altLang="zh-CN" sz="1500" dirty="0">
                    <a:latin typeface="+mn-lt"/>
                  </a:rPr>
                  <a:t>Distribution of </a:t>
                </a:r>
                <a14:m>
                  <m:oMath xmlns:m="http://schemas.openxmlformats.org/officeDocument/2006/math">
                    <m:r>
                      <a:rPr lang="en-US" altLang="zh-CN" sz="1500" i="1">
                        <a:latin typeface="Cambria Math"/>
                      </a:rPr>
                      <m:t>𝜇</m:t>
                    </m:r>
                  </m:oMath>
                </a14:m>
                <a:endParaRPr lang="zh-CN" altLang="en-US" sz="1500" dirty="0">
                  <a:latin typeface="+mn-lt"/>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932040" y="5570332"/>
                <a:ext cx="2376264" cy="400110"/>
              </a:xfrm>
              <a:prstGeom prst="rect">
                <a:avLst/>
              </a:prstGeom>
              <a:blipFill>
                <a:blip r:embed="rId4"/>
                <a:stretch>
                  <a:fillRect l="-2564" t="-9231" b="-27692"/>
                </a:stretch>
              </a:blipFill>
            </p:spPr>
            <p:txBody>
              <a:bodyPr/>
              <a:lstStyle/>
              <a:p>
                <a:r>
                  <a:rPr lang="en-US">
                    <a:noFill/>
                  </a:rPr>
                  <a:t> </a:t>
                </a:r>
              </a:p>
            </p:txBody>
          </p:sp>
        </mc:Fallback>
      </mc:AlternateContent>
      <p:sp>
        <p:nvSpPr>
          <p:cNvPr id="27" name="Rectangle 9"/>
          <p:cNvSpPr txBox="1">
            <a:spLocks noChangeArrowheads="1"/>
          </p:cNvSpPr>
          <p:nvPr/>
        </p:nvSpPr>
        <p:spPr bwMode="auto">
          <a:xfrm>
            <a:off x="1375172" y="2301720"/>
            <a:ext cx="6393656" cy="39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de-DE" altLang="zh-CN" sz="1800" noProof="1"/>
              <a:t>With more samples, the confidence can be achieved.</a:t>
            </a:r>
          </a:p>
        </p:txBody>
      </p:sp>
      <p:sp>
        <p:nvSpPr>
          <p:cNvPr id="28" name="TextBox 27"/>
          <p:cNvSpPr txBox="1"/>
          <p:nvPr/>
        </p:nvSpPr>
        <p:spPr>
          <a:xfrm>
            <a:off x="4677284" y="3918583"/>
            <a:ext cx="216024" cy="323165"/>
          </a:xfrm>
          <a:prstGeom prst="rect">
            <a:avLst/>
          </a:prstGeom>
          <a:noFill/>
        </p:spPr>
        <p:txBody>
          <a:bodyPr wrap="square" rtlCol="0">
            <a:spAutoFit/>
          </a:bodyPr>
          <a:lstStyle/>
          <a:p>
            <a:r>
              <a:rPr lang="en-US" altLang="zh-CN" sz="1500" dirty="0">
                <a:latin typeface="+mn-lt"/>
              </a:rPr>
              <a:t>0</a:t>
            </a:r>
            <a:endParaRPr lang="zh-CN" altLang="en-US" sz="1500" dirty="0">
              <a:latin typeface="+mn-lt"/>
            </a:endParaRPr>
          </a:p>
        </p:txBody>
      </p:sp>
      <p:cxnSp>
        <p:nvCxnSpPr>
          <p:cNvPr id="35" name="直接连接符 34"/>
          <p:cNvCxnSpPr/>
          <p:nvPr/>
        </p:nvCxnSpPr>
        <p:spPr>
          <a:xfrm>
            <a:off x="4786878" y="3507745"/>
            <a:ext cx="0" cy="401588"/>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p:cNvSpPr/>
              <p:nvPr/>
            </p:nvSpPr>
            <p:spPr>
              <a:xfrm>
                <a:off x="4118976" y="1654955"/>
                <a:ext cx="2327176" cy="616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𝐿</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solidFill>
                                <a:srgbClr val="7030A0"/>
                              </a:solidFill>
                              <a:latin typeface="Cambria Math" panose="02040503050406030204" pitchFamily="18" charset="0"/>
                            </a:rPr>
                            <m:t>𝜇</m:t>
                          </m:r>
                        </m:e>
                        <m:sub>
                          <m:r>
                            <a:rPr lang="en-US" altLang="zh-CN" sz="1800" i="1">
                              <a:solidFill>
                                <a:srgbClr val="FF0000"/>
                              </a:solidFill>
                              <a:latin typeface="Cambria Math" panose="02040503050406030204" pitchFamily="18" charset="0"/>
                            </a:rPr>
                            <m:t>𝑛</m:t>
                          </m:r>
                        </m:sub>
                      </m:sSub>
                      <m:r>
                        <a:rPr lang="en-US" altLang="zh-CN" sz="1800" i="1" noProof="1">
                          <a:latin typeface="Cambria Math"/>
                          <a:ea typeface="Cambria Math"/>
                        </a:rPr>
                        <m:t>−</m:t>
                      </m:r>
                      <m:sSub>
                        <m:sSubPr>
                          <m:ctrlPr>
                            <a:rPr lang="en-US" altLang="zh-CN" sz="1800" i="1" noProof="1">
                              <a:latin typeface="Cambria Math" panose="02040503050406030204" pitchFamily="18" charset="0"/>
                              <a:ea typeface="Cambria Math"/>
                            </a:rPr>
                          </m:ctrlPr>
                        </m:sSubPr>
                        <m:e>
                          <m:r>
                            <a:rPr lang="en-US" altLang="zh-CN" sz="1800" i="1" noProof="1">
                              <a:latin typeface="Cambria Math"/>
                              <a:ea typeface="Cambria Math"/>
                            </a:rPr>
                            <m:t>𝑡</m:t>
                          </m:r>
                        </m:e>
                        <m:sub>
                          <m:r>
                            <a:rPr lang="en-US" altLang="zh-CN" sz="1800" i="1" noProof="1">
                              <a:solidFill>
                                <a:srgbClr val="FF0000"/>
                              </a:solidFill>
                              <a:latin typeface="Cambria Math" panose="02040503050406030204" pitchFamily="18" charset="0"/>
                              <a:ea typeface="Cambria Math"/>
                            </a:rPr>
                            <m:t>𝛼</m:t>
                          </m:r>
                          <m:r>
                            <a:rPr lang="en-US" altLang="zh-CN" sz="1800" i="1" noProof="1">
                              <a:latin typeface="Cambria Math"/>
                              <a:ea typeface="Cambria Math"/>
                            </a:rPr>
                            <m:t>,</m:t>
                          </m:r>
                          <m:r>
                            <a:rPr lang="en-US" altLang="zh-CN" sz="1800" i="1" noProof="1">
                              <a:solidFill>
                                <a:srgbClr val="FF0000"/>
                              </a:solidFill>
                              <a:latin typeface="Cambria Math" panose="02040503050406030204" pitchFamily="18" charset="0"/>
                              <a:ea typeface="Cambria Math"/>
                            </a:rPr>
                            <m:t>𝑛</m:t>
                          </m:r>
                          <m:r>
                            <a:rPr lang="en-US" altLang="zh-CN" sz="1800" i="1" noProof="1">
                              <a:solidFill>
                                <a:srgbClr val="FF0000"/>
                              </a:solidFill>
                              <a:latin typeface="Cambria Math"/>
                              <a:ea typeface="Cambria Math"/>
                            </a:rPr>
                            <m:t>−1</m:t>
                          </m:r>
                        </m:sub>
                      </m:sSub>
                      <m:r>
                        <a:rPr lang="en-US" altLang="zh-CN" sz="1800" i="1" noProof="1">
                          <a:latin typeface="Cambria Math"/>
                          <a:ea typeface="Cambria Math"/>
                        </a:rPr>
                        <m:t>∙</m:t>
                      </m:r>
                      <m:f>
                        <m:fPr>
                          <m:ctrlPr>
                            <a:rPr lang="en-US" altLang="zh-CN" sz="1800" i="1" noProof="1">
                              <a:latin typeface="Cambria Math" panose="02040503050406030204" pitchFamily="18" charset="0"/>
                              <a:ea typeface="Cambria Math"/>
                            </a:rPr>
                          </m:ctrlPr>
                        </m:fPr>
                        <m:num>
                          <m:sSub>
                            <m:sSubPr>
                              <m:ctrlPr>
                                <a:rPr lang="en-US" altLang="zh-CN" sz="1800" i="1" noProof="1">
                                  <a:latin typeface="Cambria Math" panose="02040503050406030204" pitchFamily="18" charset="0"/>
                                  <a:ea typeface="Cambria Math"/>
                                </a:rPr>
                              </m:ctrlPr>
                            </m:sSubPr>
                            <m:e>
                              <m:r>
                                <a:rPr lang="zh-CN" altLang="en-US" sz="1800" i="1" noProof="1">
                                  <a:solidFill>
                                    <a:srgbClr val="7030A0"/>
                                  </a:solidFill>
                                  <a:latin typeface="Cambria Math"/>
                                  <a:ea typeface="Cambria Math"/>
                                </a:rPr>
                                <m:t>𝜎</m:t>
                              </m:r>
                            </m:e>
                            <m:sub>
                              <m:r>
                                <a:rPr lang="en-US" altLang="zh-CN" sz="1800" i="1" noProof="1">
                                  <a:solidFill>
                                    <a:srgbClr val="FF0000"/>
                                  </a:solidFill>
                                  <a:latin typeface="Cambria Math" panose="02040503050406030204" pitchFamily="18" charset="0"/>
                                  <a:ea typeface="Cambria Math"/>
                                </a:rPr>
                                <m:t>𝑛</m:t>
                              </m:r>
                            </m:sub>
                          </m:sSub>
                        </m:num>
                        <m:den>
                          <m:rad>
                            <m:radPr>
                              <m:degHide m:val="on"/>
                              <m:ctrlPr>
                                <a:rPr lang="en-US" altLang="zh-CN" sz="1800" i="1" noProof="1">
                                  <a:latin typeface="Cambria Math" panose="02040503050406030204" pitchFamily="18" charset="0"/>
                                  <a:ea typeface="Cambria Math"/>
                                </a:rPr>
                              </m:ctrlPr>
                            </m:radPr>
                            <m:deg/>
                            <m:e>
                              <m:r>
                                <a:rPr lang="en-US" altLang="zh-CN" sz="1800" i="1" noProof="1">
                                  <a:solidFill>
                                    <a:srgbClr val="FF0000"/>
                                  </a:solidFill>
                                  <a:latin typeface="Cambria Math" panose="02040503050406030204" pitchFamily="18" charset="0"/>
                                  <a:ea typeface="Cambria Math"/>
                                </a:rPr>
                                <m:t>𝑛</m:t>
                              </m:r>
                            </m:e>
                          </m:rad>
                        </m:den>
                      </m:f>
                      <m:r>
                        <a:rPr lang="en-US" altLang="zh-CN" sz="1800" i="1" noProof="1">
                          <a:latin typeface="Cambria Math" panose="02040503050406030204" pitchFamily="18" charset="0"/>
                          <a:ea typeface="Cambria Math"/>
                        </a:rPr>
                        <m:t>.</m:t>
                      </m:r>
                    </m:oMath>
                  </m:oMathPara>
                </a14:m>
                <a:endParaRPr lang="en-US" altLang="zh-CN" sz="1800" noProof="1">
                  <a:ea typeface="Cambria Math"/>
                </a:endParaRPr>
              </a:p>
            </p:txBody>
          </p:sp>
        </mc:Choice>
        <mc:Fallback xmlns="">
          <p:sp>
            <p:nvSpPr>
              <p:cNvPr id="2" name="矩形 1"/>
              <p:cNvSpPr>
                <a:spLocks noRot="1" noChangeAspect="1" noMove="1" noResize="1" noEditPoints="1" noAdjustHandles="1" noChangeArrowheads="1" noChangeShapeType="1" noTextEdit="1"/>
              </p:cNvSpPr>
              <p:nvPr/>
            </p:nvSpPr>
            <p:spPr>
              <a:xfrm>
                <a:off x="3967968" y="2206606"/>
                <a:ext cx="3017813" cy="793935"/>
              </a:xfrm>
              <a:prstGeom prst="rect">
                <a:avLst/>
              </a:prstGeom>
              <a:blipFill>
                <a:blip r:embed="rId5"/>
                <a:stretch>
                  <a:fillRect/>
                </a:stretch>
              </a:blipFill>
            </p:spPr>
            <p:txBody>
              <a:bodyPr/>
              <a:lstStyle/>
              <a:p>
                <a:r>
                  <a:rPr lang="en-US">
                    <a:noFill/>
                  </a:rPr>
                  <a:t> </a:t>
                </a:r>
              </a:p>
            </p:txBody>
          </p:sp>
        </mc:Fallback>
      </mc:AlternateContent>
      <p:cxnSp>
        <p:nvCxnSpPr>
          <p:cNvPr id="43" name="直接连接符 42"/>
          <p:cNvCxnSpPr/>
          <p:nvPr/>
        </p:nvCxnSpPr>
        <p:spPr>
          <a:xfrm>
            <a:off x="4455076" y="3708538"/>
            <a:ext cx="0" cy="19546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9"/>
              <p:cNvSpPr txBox="1">
                <a:spLocks noChangeArrowheads="1"/>
              </p:cNvSpPr>
              <p:nvPr/>
            </p:nvSpPr>
            <p:spPr bwMode="auto">
              <a:xfrm>
                <a:off x="1375172" y="657709"/>
                <a:ext cx="6393656" cy="6491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en-US" altLang="zh-CN" sz="1800" noProof="1"/>
                  <a:t>Given the number of samples </a:t>
                </a:r>
                <a14:m>
                  <m:oMath xmlns:m="http://schemas.openxmlformats.org/officeDocument/2006/math">
                    <m:r>
                      <a:rPr lang="en-US" altLang="zh-CN" sz="1800" i="1" noProof="1">
                        <a:solidFill>
                          <a:srgbClr val="FF0000"/>
                        </a:solidFill>
                        <a:latin typeface="Cambria Math" panose="02040503050406030204" pitchFamily="18" charset="0"/>
                      </a:rPr>
                      <m:t>𝑛</m:t>
                    </m:r>
                  </m:oMath>
                </a14:m>
                <a:r>
                  <a:rPr lang="en-US" altLang="zh-CN" sz="1800" noProof="1"/>
                  <a:t> and the quality constraint, </a:t>
                </a:r>
                <a14:m>
                  <m:oMath xmlns:m="http://schemas.openxmlformats.org/officeDocument/2006/math">
                    <m:r>
                      <a:rPr lang="en-US" altLang="zh-CN" sz="1800" i="1" noProof="1">
                        <a:solidFill>
                          <a:srgbClr val="FF0000"/>
                        </a:solidFill>
                        <a:latin typeface="Cambria Math" panose="02040503050406030204" pitchFamily="18" charset="0"/>
                      </a:rPr>
                      <m:t>1−</m:t>
                    </m:r>
                    <m:r>
                      <a:rPr lang="en-US" altLang="zh-CN" sz="1800" i="1" noProof="1">
                        <a:solidFill>
                          <a:srgbClr val="FF0000"/>
                        </a:solidFill>
                        <a:latin typeface="Cambria Math" panose="02040503050406030204" pitchFamily="18" charset="0"/>
                      </a:rPr>
                      <m:t>𝛼</m:t>
                    </m:r>
                  </m:oMath>
                </a14:m>
                <a:r>
                  <a:rPr lang="en-US" altLang="zh-CN" sz="1800" noProof="1">
                    <a:solidFill>
                      <a:srgbClr val="FF0000"/>
                    </a:solidFill>
                  </a:rPr>
                  <a:t> </a:t>
                </a:r>
                <a:r>
                  <a:rPr lang="en-US" altLang="zh-CN" sz="1800" noProof="1"/>
                  <a:t>confidence level</a:t>
                </a:r>
                <a:r>
                  <a:rPr lang="de-DE" altLang="zh-CN" sz="1800" noProof="1"/>
                  <a:t>, </a:t>
                </a:r>
                <a:r>
                  <a:rPr lang="en-US" altLang="zh-CN" sz="1800" noProof="1"/>
                  <a:t>we have</a:t>
                </a:r>
              </a:p>
            </p:txBody>
          </p:sp>
        </mc:Choice>
        <mc:Fallback xmlns="">
          <p:sp>
            <p:nvSpPr>
              <p:cNvPr id="29" name="Rectangle 9"/>
              <p:cNvSpPr txBox="1">
                <a:spLocks noRot="1" noChangeAspect="1" noMove="1" noResize="1" noEditPoints="1" noAdjustHandles="1" noChangeArrowheads="1" noChangeShapeType="1" noTextEdit="1"/>
              </p:cNvSpPr>
              <p:nvPr/>
            </p:nvSpPr>
            <p:spPr bwMode="auto">
              <a:xfrm>
                <a:off x="1375172" y="657709"/>
                <a:ext cx="6393656" cy="649145"/>
              </a:xfrm>
              <a:prstGeom prst="rect">
                <a:avLst/>
              </a:prstGeom>
              <a:blipFill rotWithShape="0">
                <a:blip r:embed="rId6"/>
                <a:stretch>
                  <a:fillRect l="-668" t="-5660" r="-1527" b="-141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HK" altLang="en-US">
                    <a:noFill/>
                  </a:rPr>
                  <a:t> </a:t>
                </a:r>
              </a:p>
            </p:txBody>
          </p:sp>
        </mc:Fallback>
      </mc:AlternateContent>
      <p:sp>
        <p:nvSpPr>
          <p:cNvPr id="3" name="TextBox 2"/>
          <p:cNvSpPr txBox="1"/>
          <p:nvPr/>
        </p:nvSpPr>
        <p:spPr>
          <a:xfrm>
            <a:off x="4493655" y="1221600"/>
            <a:ext cx="2840842" cy="253916"/>
          </a:xfrm>
          <a:prstGeom prst="rect">
            <a:avLst/>
          </a:prstGeom>
          <a:noFill/>
        </p:spPr>
        <p:txBody>
          <a:bodyPr wrap="none" rtlCol="0">
            <a:spAutoFit/>
          </a:bodyPr>
          <a:lstStyle/>
          <a:p>
            <a:r>
              <a:rPr lang="de-DE" altLang="zh-CN" sz="1050" u="sng" noProof="1">
                <a:solidFill>
                  <a:srgbClr val="7030A0"/>
                </a:solidFill>
              </a:rPr>
              <a:t>mean</a:t>
            </a:r>
            <a:r>
              <a:rPr lang="de-DE" altLang="zh-CN" sz="1050" noProof="1"/>
              <a:t> and </a:t>
            </a:r>
            <a:r>
              <a:rPr lang="de-DE" altLang="zh-CN" sz="1050" u="sng" noProof="1">
                <a:solidFill>
                  <a:srgbClr val="7030A0"/>
                </a:solidFill>
              </a:rPr>
              <a:t>standard deviation</a:t>
            </a:r>
            <a:r>
              <a:rPr lang="de-DE" altLang="zh-CN" sz="1050" noProof="1">
                <a:solidFill>
                  <a:srgbClr val="7030A0"/>
                </a:solidFill>
              </a:rPr>
              <a:t> </a:t>
            </a:r>
            <a:r>
              <a:rPr lang="de-DE" altLang="zh-CN" sz="1050" noProof="1"/>
              <a:t>of the samples</a:t>
            </a:r>
          </a:p>
        </p:txBody>
      </p:sp>
      <p:cxnSp>
        <p:nvCxnSpPr>
          <p:cNvPr id="32" name="直接连接符 42"/>
          <p:cNvCxnSpPr/>
          <p:nvPr/>
        </p:nvCxnSpPr>
        <p:spPr>
          <a:xfrm>
            <a:off x="4644097" y="3597857"/>
            <a:ext cx="0" cy="3061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4343806" y="3930803"/>
                <a:ext cx="229040"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oMath>
                  </m:oMathPara>
                </a14:m>
                <a:endParaRPr lang="zh-CN" altLang="en-US" sz="1050" dirty="0"/>
              </a:p>
            </p:txBody>
          </p:sp>
        </mc:Choice>
        <mc:Fallback xmlns="">
          <p:sp>
            <p:nvSpPr>
              <p:cNvPr id="34" name="TextBox 33"/>
              <p:cNvSpPr txBox="1">
                <a:spLocks noRot="1" noChangeAspect="1" noMove="1" noResize="1" noEditPoints="1" noAdjustHandles="1" noChangeArrowheads="1" noChangeShapeType="1" noTextEdit="1"/>
              </p:cNvSpPr>
              <p:nvPr/>
            </p:nvSpPr>
            <p:spPr>
              <a:xfrm>
                <a:off x="4267742" y="5241070"/>
                <a:ext cx="305386" cy="369332"/>
              </a:xfrm>
              <a:prstGeom prst="rect">
                <a:avLst/>
              </a:prstGeom>
              <a:blipFill>
                <a:blip r:embed="rId8"/>
                <a:stretch>
                  <a:fillRect/>
                </a:stretch>
              </a:blipFill>
            </p:spPr>
            <p:txBody>
              <a:bodyPr/>
              <a:lstStyle/>
              <a:p>
                <a:r>
                  <a:rPr lang="en-US">
                    <a:noFill/>
                  </a:rPr>
                  <a:t> </a:t>
                </a:r>
              </a:p>
            </p:txBody>
          </p:sp>
        </mc:Fallback>
      </mc:AlternateContent>
      <p:cxnSp>
        <p:nvCxnSpPr>
          <p:cNvPr id="36" name="直接连接符 42"/>
          <p:cNvCxnSpPr/>
          <p:nvPr/>
        </p:nvCxnSpPr>
        <p:spPr>
          <a:xfrm>
            <a:off x="4950042" y="3229052"/>
            <a:ext cx="0" cy="68028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Down Arrow 25"/>
          <p:cNvSpPr/>
          <p:nvPr/>
        </p:nvSpPr>
        <p:spPr>
          <a:xfrm>
            <a:off x="4718971" y="1452433"/>
            <a:ext cx="70871" cy="372179"/>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Down Arrow 62"/>
          <p:cNvSpPr/>
          <p:nvPr/>
        </p:nvSpPr>
        <p:spPr>
          <a:xfrm>
            <a:off x="5995636" y="1432476"/>
            <a:ext cx="70871" cy="186258"/>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64" name="TextBox 63"/>
              <p:cNvSpPr txBox="1"/>
              <p:nvPr/>
            </p:nvSpPr>
            <p:spPr>
              <a:xfrm>
                <a:off x="4525474" y="3930803"/>
                <a:ext cx="229040"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oMath>
                  </m:oMathPara>
                </a14:m>
                <a:endParaRPr lang="zh-CN" altLang="en-US" sz="1050" dirty="0"/>
              </a:p>
            </p:txBody>
          </p:sp>
        </mc:Choice>
        <mc:Fallback xmlns="">
          <p:sp>
            <p:nvSpPr>
              <p:cNvPr id="64" name="TextBox 63"/>
              <p:cNvSpPr txBox="1">
                <a:spLocks noRot="1" noChangeAspect="1" noMove="1" noResize="1" noEditPoints="1" noAdjustHandles="1" noChangeArrowheads="1" noChangeShapeType="1" noTextEdit="1"/>
              </p:cNvSpPr>
              <p:nvPr/>
            </p:nvSpPr>
            <p:spPr>
              <a:xfrm>
                <a:off x="4509965" y="5241070"/>
                <a:ext cx="30538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835522" y="3930125"/>
                <a:ext cx="229040"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oMath>
                  </m:oMathPara>
                </a14:m>
                <a:endParaRPr lang="zh-CN" altLang="en-US" sz="1050" dirty="0"/>
              </a:p>
            </p:txBody>
          </p:sp>
        </mc:Choice>
        <mc:Fallback xmlns="">
          <p:sp>
            <p:nvSpPr>
              <p:cNvPr id="65" name="TextBox 64"/>
              <p:cNvSpPr txBox="1">
                <a:spLocks noRot="1" noChangeAspect="1" noMove="1" noResize="1" noEditPoints="1" noAdjustHandles="1" noChangeArrowheads="1" noChangeShapeType="1" noTextEdit="1"/>
              </p:cNvSpPr>
              <p:nvPr/>
            </p:nvSpPr>
            <p:spPr>
              <a:xfrm>
                <a:off x="4923363" y="5240166"/>
                <a:ext cx="305386" cy="369332"/>
              </a:xfrm>
              <a:prstGeom prst="rect">
                <a:avLst/>
              </a:prstGeom>
              <a:blipFill>
                <a:blip r:embed="rId10"/>
                <a:stretch>
                  <a:fillRect/>
                </a:stretch>
              </a:blipFill>
            </p:spPr>
            <p:txBody>
              <a:bodyPr/>
              <a:lstStyle/>
              <a:p>
                <a:r>
                  <a:rPr lang="en-US">
                    <a:noFill/>
                  </a:rPr>
                  <a:t> </a:t>
                </a:r>
              </a:p>
            </p:txBody>
          </p:sp>
        </mc:Fallback>
      </mc:AlternateContent>
      <p:pic>
        <p:nvPicPr>
          <p:cNvPr id="30" name="图片 4" descr="L:\soccers\pics\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9234" y="2813834"/>
            <a:ext cx="675084"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1949" y="2822169"/>
            <a:ext cx="611981" cy="81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00908" y="3066038"/>
            <a:ext cx="342900" cy="342900"/>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03271" y="3066038"/>
            <a:ext cx="342900" cy="342900"/>
          </a:xfrm>
          <a:prstGeom prst="rect">
            <a:avLst/>
          </a:prstGeom>
        </p:spPr>
      </p:pic>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06873" y="3507744"/>
            <a:ext cx="342900" cy="342900"/>
          </a:xfrm>
          <a:prstGeom prst="rect">
            <a:avLst/>
          </a:prstGeom>
        </p:spPr>
      </p:pic>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84435" y="3507744"/>
            <a:ext cx="342900" cy="342900"/>
          </a:xfrm>
          <a:prstGeom prst="rect">
            <a:avLst/>
          </a:prstGeom>
        </p:spPr>
      </p:pic>
      <p:pic>
        <p:nvPicPr>
          <p:cNvPr id="42" name="Picture 4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46184" y="3507744"/>
            <a:ext cx="342900" cy="342900"/>
          </a:xfrm>
          <a:prstGeom prst="rect">
            <a:avLst/>
          </a:prstGeom>
        </p:spPr>
      </p:pic>
      <p:pic>
        <p:nvPicPr>
          <p:cNvPr id="44" name="Picture 4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33718" y="3066038"/>
            <a:ext cx="342900" cy="342900"/>
          </a:xfrm>
          <a:prstGeom prst="rect">
            <a:avLst/>
          </a:prstGeom>
        </p:spPr>
      </p:pic>
      <p:sp>
        <p:nvSpPr>
          <p:cNvPr id="55" name="TextBox 54"/>
          <p:cNvSpPr txBox="1"/>
          <p:nvPr/>
        </p:nvSpPr>
        <p:spPr>
          <a:xfrm>
            <a:off x="4935832" y="3423529"/>
            <a:ext cx="1265630" cy="646331"/>
          </a:xfrm>
          <a:prstGeom prst="rect">
            <a:avLst/>
          </a:prstGeom>
          <a:noFill/>
        </p:spPr>
        <p:txBody>
          <a:bodyPr wrap="square" rtlCol="0">
            <a:spAutoFit/>
          </a:bodyPr>
          <a:lstStyle/>
          <a:p>
            <a:r>
              <a:rPr lang="en-US" altLang="zh-CN" sz="1800" dirty="0">
                <a:latin typeface="+mn-lt"/>
              </a:rPr>
              <a:t>Area =99%</a:t>
            </a:r>
            <a:endParaRPr lang="zh-CN" altLang="en-US" sz="1800" dirty="0">
              <a:latin typeface="+mn-lt"/>
            </a:endParaRPr>
          </a:p>
        </p:txBody>
      </p:sp>
      <mc:AlternateContent xmlns:mc="http://schemas.openxmlformats.org/markup-compatibility/2006" xmlns:a14="http://schemas.microsoft.com/office/drawing/2010/main">
        <mc:Choice Requires="a14">
          <p:sp>
            <p:nvSpPr>
              <p:cNvPr id="79" name="Rectangle 78"/>
              <p:cNvSpPr/>
              <p:nvPr/>
            </p:nvSpPr>
            <p:spPr>
              <a:xfrm>
                <a:off x="5011231" y="3922146"/>
                <a:ext cx="951286" cy="253916"/>
              </a:xfrm>
              <a:prstGeom prst="rect">
                <a:avLst/>
              </a:prstGeom>
            </p:spPr>
            <p:txBody>
              <a:bodyPr wrap="none">
                <a:spAutoFit/>
              </a:bodyPr>
              <a:lstStyle/>
              <a:p>
                <a14:m>
                  <m:oMath xmlns:m="http://schemas.openxmlformats.org/officeDocument/2006/math">
                    <m:r>
                      <a:rPr lang="en-US" altLang="zh-CN" sz="1050" i="1" noProof="1">
                        <a:solidFill>
                          <a:srgbClr val="FF0000"/>
                        </a:solidFill>
                        <a:latin typeface="Cambria Math" panose="02040503050406030204" pitchFamily="18" charset="0"/>
                      </a:rPr>
                      <m:t>1−</m:t>
                    </m:r>
                    <m:r>
                      <a:rPr lang="en-US" altLang="zh-CN" sz="1050" i="1" noProof="1">
                        <a:solidFill>
                          <a:srgbClr val="FF0000"/>
                        </a:solidFill>
                        <a:latin typeface="Cambria Math" panose="02040503050406030204" pitchFamily="18" charset="0"/>
                      </a:rPr>
                      <m:t>𝛼</m:t>
                    </m:r>
                    <m:r>
                      <a:rPr lang="en-US" altLang="zh-CN" sz="1050" i="1" noProof="1">
                        <a:solidFill>
                          <a:srgbClr val="FF0000"/>
                        </a:solidFill>
                        <a:latin typeface="Cambria Math" panose="02040503050406030204" pitchFamily="18" charset="0"/>
                      </a:rPr>
                      <m:t>=</m:t>
                    </m:r>
                  </m:oMath>
                </a14:m>
                <a:r>
                  <a:rPr lang="en-US" altLang="zh-CN" sz="1050" noProof="1">
                    <a:solidFill>
                      <a:srgbClr val="FF0000"/>
                    </a:solidFill>
                  </a:rPr>
                  <a:t>99% </a:t>
                </a:r>
                <a:endParaRPr lang="en-US" sz="1050" dirty="0"/>
              </a:p>
            </p:txBody>
          </p:sp>
        </mc:Choice>
        <mc:Fallback xmlns="">
          <p:sp>
            <p:nvSpPr>
              <p:cNvPr id="79" name="Rectangle 78"/>
              <p:cNvSpPr>
                <a:spLocks noRot="1" noChangeAspect="1" noMove="1" noResize="1" noEditPoints="1" noAdjustHandles="1" noChangeArrowheads="1" noChangeShapeType="1" noTextEdit="1"/>
              </p:cNvSpPr>
              <p:nvPr/>
            </p:nvSpPr>
            <p:spPr>
              <a:xfrm>
                <a:off x="5157641" y="5229528"/>
                <a:ext cx="1496500" cy="369332"/>
              </a:xfrm>
              <a:prstGeom prst="rect">
                <a:avLst/>
              </a:prstGeom>
              <a:blipFill>
                <a:blip r:embed="rId19"/>
                <a:stretch>
                  <a:fillRect t="-10000" r="-2439" b="-26667"/>
                </a:stretch>
              </a:blipFill>
            </p:spPr>
            <p:txBody>
              <a:bodyPr/>
              <a:lstStyle/>
              <a:p>
                <a:r>
                  <a:rPr lang="en-US">
                    <a:noFill/>
                  </a:rPr>
                  <a:t> </a:t>
                </a:r>
              </a:p>
            </p:txBody>
          </p:sp>
        </mc:Fallback>
      </mc:AlternateContent>
      <p:sp>
        <p:nvSpPr>
          <p:cNvPr id="80" name="TextBox 79"/>
          <p:cNvSpPr txBox="1"/>
          <p:nvPr/>
        </p:nvSpPr>
        <p:spPr>
          <a:xfrm>
            <a:off x="4191348" y="4366079"/>
            <a:ext cx="2225289" cy="253916"/>
          </a:xfrm>
          <a:prstGeom prst="rect">
            <a:avLst/>
          </a:prstGeom>
          <a:noFill/>
        </p:spPr>
        <p:txBody>
          <a:bodyPr wrap="none" rtlCol="0">
            <a:spAutoFit/>
          </a:bodyPr>
          <a:lstStyle/>
          <a:p>
            <a:r>
              <a:rPr lang="en-US" sz="1050" dirty="0"/>
              <a:t>(average preference of </a:t>
            </a:r>
            <a:r>
              <a:rPr lang="en-US" sz="1050" dirty="0">
                <a:solidFill>
                  <a:srgbClr val="0070C0"/>
                </a:solidFill>
              </a:rPr>
              <a:t>every one)</a:t>
            </a:r>
            <a:endParaRPr lang="en-US" sz="1050" dirty="0"/>
          </a:p>
        </p:txBody>
      </p:sp>
    </p:spTree>
    <p:extLst>
      <p:ext uri="{BB962C8B-B14F-4D97-AF65-F5344CB8AC3E}">
        <p14:creationId xmlns:p14="http://schemas.microsoft.com/office/powerpoint/2010/main" val="268561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par>
                                <p:cTn id="67" presetID="10"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22" presetClass="exit" presetSubtype="4" fill="hold" grpId="1" nodeType="withEffect">
                                  <p:stCondLst>
                                    <p:cond delay="0"/>
                                  </p:stCondLst>
                                  <p:childTnLst>
                                    <p:animEffect transition="out" filter="wipe(down)">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par>
                                <p:cTn id="73" presetID="22" presetClass="exit" presetSubtype="4" fill="hold" nodeType="withEffect">
                                  <p:stCondLst>
                                    <p:cond delay="0"/>
                                  </p:stCondLst>
                                  <p:childTnLst>
                                    <p:animEffect transition="out" filter="wipe(down)">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22" presetClass="exit" presetSubtype="4" fill="hold" nodeType="withEffect">
                                  <p:stCondLst>
                                    <p:cond delay="0"/>
                                  </p:stCondLst>
                                  <p:childTnLst>
                                    <p:animEffect transition="out" filter="wipe(down)">
                                      <p:cBhvr>
                                        <p:cTn id="77" dur="500"/>
                                        <p:tgtEl>
                                          <p:spTgt spid="43"/>
                                        </p:tgtEl>
                                      </p:cBhvr>
                                    </p:animEffect>
                                    <p:set>
                                      <p:cBhvr>
                                        <p:cTn id="78" dur="1" fill="hold">
                                          <p:stCondLst>
                                            <p:cond delay="499"/>
                                          </p:stCondLst>
                                        </p:cTn>
                                        <p:tgtEl>
                                          <p:spTgt spid="43"/>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xit" presetSubtype="0" fill="hold" nodeType="with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par>
                                <p:cTn id="96" presetID="10" presetClass="entr" presetSubtype="0"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fade">
                                      <p:cBhvr>
                                        <p:cTn id="98" dur="500"/>
                                        <p:tgtEl>
                                          <p:spTgt spid="39"/>
                                        </p:tgtEl>
                                      </p:cBhvr>
                                    </p:animEffect>
                                  </p:childTnLst>
                                </p:cTn>
                              </p:par>
                              <p:par>
                                <p:cTn id="99" presetID="22" presetClass="exit" presetSubtype="4" fill="hold" nodeType="withEffect">
                                  <p:stCondLst>
                                    <p:cond delay="0"/>
                                  </p:stCondLst>
                                  <p:childTnLst>
                                    <p:animEffect transition="out" filter="wipe(down)">
                                      <p:cBhvr>
                                        <p:cTn id="100" dur="500"/>
                                        <p:tgtEl>
                                          <p:spTgt spid="32"/>
                                        </p:tgtEl>
                                      </p:cBhvr>
                                    </p:animEffect>
                                    <p:set>
                                      <p:cBhvr>
                                        <p:cTn id="101" dur="1" fill="hold">
                                          <p:stCondLst>
                                            <p:cond delay="499"/>
                                          </p:stCondLst>
                                        </p:cTn>
                                        <p:tgtEl>
                                          <p:spTgt spid="32"/>
                                        </p:tgtEl>
                                        <p:attrNameLst>
                                          <p:attrName>style.visibility</p:attrName>
                                        </p:attrNameLst>
                                      </p:cBhvr>
                                      <p:to>
                                        <p:strVal val="hidden"/>
                                      </p:to>
                                    </p:set>
                                  </p:childTnLst>
                                </p:cTn>
                              </p:par>
                              <p:par>
                                <p:cTn id="102" presetID="22" presetClass="exit" presetSubtype="4" fill="hold" grpId="1" nodeType="withEffect">
                                  <p:stCondLst>
                                    <p:cond delay="0"/>
                                  </p:stCondLst>
                                  <p:childTnLst>
                                    <p:animEffect transition="out" filter="wipe(down)">
                                      <p:cBhvr>
                                        <p:cTn id="103" dur="500"/>
                                        <p:tgtEl>
                                          <p:spTgt spid="64"/>
                                        </p:tgtEl>
                                      </p:cBhvr>
                                    </p:animEffect>
                                    <p:set>
                                      <p:cBhvr>
                                        <p:cTn id="104" dur="1" fill="hold">
                                          <p:stCondLst>
                                            <p:cond delay="499"/>
                                          </p:stCondLst>
                                        </p:cTn>
                                        <p:tgtEl>
                                          <p:spTgt spid="64"/>
                                        </p:tgtEl>
                                        <p:attrNameLst>
                                          <p:attrName>style.visibility</p:attrName>
                                        </p:attrNameLst>
                                      </p:cBhvr>
                                      <p:to>
                                        <p:strVal val="hidden"/>
                                      </p:to>
                                    </p:set>
                                  </p:childTnLst>
                                </p:cTn>
                              </p:par>
                              <p:par>
                                <p:cTn id="105" presetID="22" presetClass="exit" presetSubtype="4" fill="hold" nodeType="withEffect">
                                  <p:stCondLst>
                                    <p:cond delay="0"/>
                                  </p:stCondLst>
                                  <p:childTnLst>
                                    <p:animEffect transition="out" filter="wipe(down)">
                                      <p:cBhvr>
                                        <p:cTn id="106" dur="500"/>
                                        <p:tgtEl>
                                          <p:spTgt spid="38"/>
                                        </p:tgtEl>
                                      </p:cBhvr>
                                    </p:animEffect>
                                    <p:set>
                                      <p:cBhvr>
                                        <p:cTn id="107" dur="1" fill="hold">
                                          <p:stCondLst>
                                            <p:cond delay="499"/>
                                          </p:stCondLst>
                                        </p:cTn>
                                        <p:tgtEl>
                                          <p:spTgt spid="38"/>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xit" presetSubtype="0" fill="hold" nodeType="withEffect">
                                  <p:stCondLst>
                                    <p:cond delay="0"/>
                                  </p:stCondLst>
                                  <p:childTnLst>
                                    <p:animEffect transition="out" filter="fade">
                                      <p:cBhvr>
                                        <p:cTn id="112" dur="500"/>
                                        <p:tgtEl>
                                          <p:spTgt spid="68"/>
                                        </p:tgtEl>
                                      </p:cBhvr>
                                    </p:animEffect>
                                    <p:set>
                                      <p:cBhvr>
                                        <p:cTn id="113" dur="1" fill="hold">
                                          <p:stCondLst>
                                            <p:cond delay="499"/>
                                          </p:stCondLst>
                                        </p:cTn>
                                        <p:tgtEl>
                                          <p:spTgt spid="68"/>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8" grpId="0"/>
      <p:bldP spid="34" grpId="0"/>
      <p:bldP spid="34" grpId="1"/>
      <p:bldP spid="64" grpId="0"/>
      <p:bldP spid="64" grpId="1"/>
      <p:bldP spid="65" grpId="0"/>
      <p:bldP spid="55" grpId="0"/>
      <p:bldP spid="79" grpId="0"/>
      <p:bldP spid="80"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250" y="907640"/>
            <a:ext cx="5229100" cy="435599"/>
          </a:xfrm>
        </p:spPr>
        <p:txBody>
          <a:bodyPr/>
          <a:lstStyle/>
          <a:p>
            <a:r>
              <a:rPr lang="en-US" dirty="0"/>
              <a:t>Our Crowdsourced Top-</a:t>
            </a:r>
            <a:r>
              <a:rPr lang="en-US" i="1" dirty="0"/>
              <a:t>k</a:t>
            </a:r>
            <a:r>
              <a:rPr lang="en-US" dirty="0"/>
              <a:t> Query System</a:t>
            </a:r>
          </a:p>
        </p:txBody>
      </p:sp>
      <p:sp>
        <p:nvSpPr>
          <p:cNvPr id="3" name="Text Placeholder 2"/>
          <p:cNvSpPr>
            <a:spLocks noGrp="1"/>
          </p:cNvSpPr>
          <p:nvPr>
            <p:ph type="body" idx="1"/>
          </p:nvPr>
        </p:nvSpPr>
        <p:spPr/>
        <p:txBody>
          <a:bodyPr/>
          <a:lstStyle/>
          <a:p>
            <a:r>
              <a:rPr lang="en-US" dirty="0"/>
              <a:t>We address both challenges in our recent studies [1][2].</a:t>
            </a:r>
          </a:p>
          <a:p>
            <a:r>
              <a:rPr lang="de-DE" altLang="zh-CN" noProof="1"/>
              <a:t>We proposed a </a:t>
            </a:r>
            <a:r>
              <a:rPr lang="de-DE" altLang="zh-CN" noProof="1">
                <a:solidFill>
                  <a:schemeClr val="accent1"/>
                </a:solidFill>
              </a:rPr>
              <a:t>Select-Partition-Rank framework</a:t>
            </a:r>
            <a:r>
              <a:rPr lang="de-DE" altLang="zh-CN" noProof="1"/>
              <a:t> to approach infimum cost.</a:t>
            </a:r>
          </a:p>
          <a:p>
            <a:r>
              <a:rPr lang="de-DE" altLang="zh-CN" noProof="1"/>
              <a:t>The </a:t>
            </a:r>
            <a:r>
              <a:rPr lang="de-DE" altLang="zh-CN" noProof="1">
                <a:solidFill>
                  <a:schemeClr val="accent1"/>
                </a:solidFill>
              </a:rPr>
              <a:t>toolkit</a:t>
            </a:r>
            <a:r>
              <a:rPr lang="de-DE" altLang="zh-CN" noProof="1"/>
              <a:t> of this system is available online.</a:t>
            </a:r>
          </a:p>
        </p:txBody>
      </p:sp>
      <p:sp>
        <p:nvSpPr>
          <p:cNvPr id="4" name="Rectangle 3"/>
          <p:cNvSpPr/>
          <p:nvPr/>
        </p:nvSpPr>
        <p:spPr>
          <a:xfrm>
            <a:off x="0" y="4374059"/>
            <a:ext cx="9029700" cy="769441"/>
          </a:xfrm>
          <a:prstGeom prst="rect">
            <a:avLst/>
          </a:prstGeom>
        </p:spPr>
        <p:txBody>
          <a:bodyPr wrap="square">
            <a:spAutoFit/>
          </a:bodyPr>
          <a:lstStyle/>
          <a:p>
            <a:r>
              <a:rPr lang="en-US" sz="1100" dirty="0"/>
              <a:t>[1] Ngai </a:t>
            </a:r>
            <a:r>
              <a:rPr lang="en-US" sz="1100" dirty="0" err="1"/>
              <a:t>Meng</a:t>
            </a:r>
            <a:r>
              <a:rPr lang="en-US" sz="1100" dirty="0"/>
              <a:t> Kou, Yan Li, Hao Wang, Leong Hou U, </a:t>
            </a:r>
            <a:r>
              <a:rPr lang="en-US" sz="1100" dirty="0" err="1"/>
              <a:t>Zhiguo</a:t>
            </a:r>
            <a:r>
              <a:rPr lang="en-US" sz="1100" dirty="0"/>
              <a:t> Gong: Crowdsourced Top-k Queries by Confidence-Aware Pairwise Judgments. SIGMOD Conference 2017: 1415-1430</a:t>
            </a:r>
          </a:p>
          <a:p>
            <a:r>
              <a:rPr lang="en-US" sz="1100" dirty="0"/>
              <a:t>[2] Yan Li, Ngai </a:t>
            </a:r>
            <a:r>
              <a:rPr lang="en-US" sz="1100" dirty="0" err="1"/>
              <a:t>Meng</a:t>
            </a:r>
            <a:r>
              <a:rPr lang="en-US" sz="1100" dirty="0"/>
              <a:t> Kou, Hao Wang, Leong Hou U, </a:t>
            </a:r>
            <a:r>
              <a:rPr lang="en-US" sz="1100" dirty="0" err="1"/>
              <a:t>Zhiguo</a:t>
            </a:r>
            <a:r>
              <a:rPr lang="en-US" sz="1100" dirty="0"/>
              <a:t> Gong: A Confidence-Aware Top-k Query Processing Toolkit on Crowdsourcing. PVLDB 10(12): 1909-1912 (2017)</a:t>
            </a:r>
          </a:p>
        </p:txBody>
      </p:sp>
    </p:spTree>
    <p:extLst>
      <p:ext uri="{BB962C8B-B14F-4D97-AF65-F5344CB8AC3E}">
        <p14:creationId xmlns:p14="http://schemas.microsoft.com/office/powerpoint/2010/main" val="229004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mj-lt"/>
              </a:rPr>
              <a:t>Select</a:t>
            </a:r>
            <a:r>
              <a:rPr lang="en-US" dirty="0">
                <a:latin typeface="+mj-lt"/>
              </a:rPr>
              <a:t>-Partition-Rank Framework</a:t>
            </a:r>
          </a:p>
        </p:txBody>
      </p:sp>
      <p:sp>
        <p:nvSpPr>
          <p:cNvPr id="3" name="Content Placeholder 2"/>
          <p:cNvSpPr>
            <a:spLocks noGrp="1"/>
          </p:cNvSpPr>
          <p:nvPr>
            <p:ph idx="1"/>
          </p:nvPr>
        </p:nvSpPr>
        <p:spPr>
          <a:xfrm>
            <a:off x="1470688" y="1033853"/>
            <a:ext cx="6172200" cy="639147"/>
          </a:xfrm>
        </p:spPr>
        <p:txBody>
          <a:bodyPr/>
          <a:lstStyle/>
          <a:p>
            <a:r>
              <a:rPr lang="en-US" sz="1800" dirty="0"/>
              <a:t>With the insights from the infimum cost solution, it will be efficient if the k-th item can be found in the early stage.</a:t>
            </a:r>
          </a:p>
        </p:txBody>
      </p:sp>
      <p:sp>
        <p:nvSpPr>
          <p:cNvPr id="4" name="TextBox 3"/>
          <p:cNvSpPr txBox="1"/>
          <p:nvPr/>
        </p:nvSpPr>
        <p:spPr>
          <a:xfrm>
            <a:off x="1802482" y="2388982"/>
            <a:ext cx="873957" cy="253916"/>
          </a:xfrm>
          <a:prstGeom prst="rect">
            <a:avLst/>
          </a:prstGeom>
          <a:noFill/>
        </p:spPr>
        <p:txBody>
          <a:bodyPr wrap="none" rtlCol="0">
            <a:spAutoFit/>
          </a:bodyPr>
          <a:lstStyle/>
          <a:p>
            <a:r>
              <a:rPr lang="en-US" sz="1050" i="1" u="sng" dirty="0"/>
              <a:t>Total order:</a:t>
            </a:r>
          </a:p>
        </p:txBody>
      </p:sp>
      <p:sp>
        <p:nvSpPr>
          <p:cNvPr id="5" name="Oval 4"/>
          <p:cNvSpPr/>
          <p:nvPr/>
        </p:nvSpPr>
        <p:spPr>
          <a:xfrm>
            <a:off x="3098626" y="2491133"/>
            <a:ext cx="138500" cy="138500"/>
          </a:xfrm>
          <a:prstGeom prst="ellipse">
            <a:avLst/>
          </a:prstGeom>
          <a:noFill/>
          <a:ln>
            <a:solidFill>
              <a:srgbClr val="3B7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Oval 5"/>
          <p:cNvSpPr/>
          <p:nvPr/>
        </p:nvSpPr>
        <p:spPr>
          <a:xfrm>
            <a:off x="3451255" y="2491133"/>
            <a:ext cx="138500" cy="138500"/>
          </a:xfrm>
          <a:prstGeom prst="ellipse">
            <a:avLst/>
          </a:prstGeom>
          <a:noFill/>
          <a:ln>
            <a:solidFill>
              <a:srgbClr val="3B7F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a:off x="4662174" y="2491133"/>
            <a:ext cx="138500" cy="138500"/>
          </a:xfrm>
          <a:prstGeom prst="ellipse">
            <a:avLst/>
          </a:prstGeom>
          <a:noFill/>
          <a:ln>
            <a:solidFill>
              <a:srgbClr val="FB11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Oval 7"/>
          <p:cNvSpPr/>
          <p:nvPr/>
        </p:nvSpPr>
        <p:spPr>
          <a:xfrm>
            <a:off x="5367433" y="2491133"/>
            <a:ext cx="138500" cy="1385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Oval 8"/>
          <p:cNvSpPr/>
          <p:nvPr/>
        </p:nvSpPr>
        <p:spPr>
          <a:xfrm>
            <a:off x="5014804" y="2491133"/>
            <a:ext cx="138500" cy="1385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Oval 9"/>
          <p:cNvSpPr/>
          <p:nvPr/>
        </p:nvSpPr>
        <p:spPr>
          <a:xfrm>
            <a:off x="6518736" y="2499559"/>
            <a:ext cx="138500" cy="1385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Box 10"/>
          <p:cNvSpPr txBox="1"/>
          <p:nvPr/>
        </p:nvSpPr>
        <p:spPr>
          <a:xfrm>
            <a:off x="3908716" y="2248759"/>
            <a:ext cx="530915" cy="507831"/>
          </a:xfrm>
          <a:prstGeom prst="rect">
            <a:avLst/>
          </a:prstGeom>
          <a:noFill/>
        </p:spPr>
        <p:txBody>
          <a:bodyPr wrap="none" rtlCol="0">
            <a:spAutoFit/>
          </a:bodyPr>
          <a:lstStyle/>
          <a:p>
            <a:r>
              <a:rPr lang="en-US" sz="2700" b="1" dirty="0">
                <a:solidFill>
                  <a:schemeClr val="bg1">
                    <a:lumMod val="50000"/>
                  </a:schemeClr>
                </a:solidFill>
              </a:rPr>
              <a:t>…</a:t>
            </a:r>
            <a:endParaRPr lang="en-US" sz="1050" b="1" dirty="0">
              <a:solidFill>
                <a:schemeClr val="bg1">
                  <a:lumMod val="50000"/>
                </a:schemeClr>
              </a:solidFill>
            </a:endParaRPr>
          </a:p>
        </p:txBody>
      </p:sp>
      <p:sp>
        <p:nvSpPr>
          <p:cNvPr id="14" name="TextBox 13"/>
          <p:cNvSpPr txBox="1"/>
          <p:nvPr/>
        </p:nvSpPr>
        <p:spPr>
          <a:xfrm>
            <a:off x="5742211" y="2248759"/>
            <a:ext cx="530915" cy="507831"/>
          </a:xfrm>
          <a:prstGeom prst="rect">
            <a:avLst/>
          </a:prstGeom>
          <a:noFill/>
        </p:spPr>
        <p:txBody>
          <a:bodyPr wrap="none" rtlCol="0">
            <a:spAutoFit/>
          </a:bodyPr>
          <a:lstStyle/>
          <a:p>
            <a:r>
              <a:rPr lang="en-US" sz="2700" b="1" dirty="0">
                <a:solidFill>
                  <a:schemeClr val="bg1">
                    <a:lumMod val="50000"/>
                  </a:schemeClr>
                </a:solidFill>
              </a:rPr>
              <a:t>…</a:t>
            </a:r>
            <a:endParaRPr lang="en-US" sz="1050" b="1" dirty="0">
              <a:solidFill>
                <a:schemeClr val="bg1">
                  <a:lumMod val="50000"/>
                </a:schemeClr>
              </a:solidFill>
            </a:endParaRPr>
          </a:p>
        </p:txBody>
      </p:sp>
      <mc:AlternateContent xmlns:mc="http://schemas.openxmlformats.org/markup-compatibility/2006" xmlns:a14="http://schemas.microsoft.com/office/drawing/2010/main">
        <mc:Choice Requires="a14">
          <p:sp>
            <p:nvSpPr>
              <p:cNvPr id="15" name="Rectangle 14"/>
              <p:cNvSpPr/>
              <p:nvPr/>
            </p:nvSpPr>
            <p:spPr>
              <a:xfrm>
                <a:off x="3007105" y="2193708"/>
                <a:ext cx="34791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1</m:t>
                          </m:r>
                        </m:sub>
                      </m:sSub>
                    </m:oMath>
                  </m:oMathPara>
                </a14:m>
                <a:endParaRPr lang="en-US" sz="1050" dirty="0"/>
              </a:p>
            </p:txBody>
          </p:sp>
        </mc:Choice>
        <mc:Fallback xmlns="">
          <p:sp>
            <p:nvSpPr>
              <p:cNvPr id="15" name="Rectangle 14"/>
              <p:cNvSpPr>
                <a:spLocks noRot="1" noChangeAspect="1" noMove="1" noResize="1" noEditPoints="1" noAdjustHandles="1" noChangeArrowheads="1" noChangeShapeType="1" noTextEdit="1"/>
              </p:cNvSpPr>
              <p:nvPr/>
            </p:nvSpPr>
            <p:spPr>
              <a:xfrm>
                <a:off x="2485473" y="2924944"/>
                <a:ext cx="484620" cy="369332"/>
              </a:xfrm>
              <a:prstGeom prst="rect">
                <a:avLst/>
              </a:prstGeom>
              <a:blipFill rotWithShape="0">
                <a:blip r:embed="rId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38772" y="2193708"/>
                <a:ext cx="351058"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2</m:t>
                          </m:r>
                        </m:sub>
                      </m:sSub>
                    </m:oMath>
                  </m:oMathPara>
                </a14:m>
                <a:endParaRPr lang="en-US" sz="1050" dirty="0"/>
              </a:p>
            </p:txBody>
          </p:sp>
        </mc:Choice>
        <mc:Fallback xmlns="">
          <p:sp>
            <p:nvSpPr>
              <p:cNvPr id="16" name="Rectangle 15"/>
              <p:cNvSpPr>
                <a:spLocks noRot="1" noChangeAspect="1" noMove="1" noResize="1" noEditPoints="1" noAdjustHandles="1" noChangeArrowheads="1" noChangeShapeType="1" noTextEdit="1"/>
              </p:cNvSpPr>
              <p:nvPr/>
            </p:nvSpPr>
            <p:spPr>
              <a:xfrm>
                <a:off x="2927696" y="2924944"/>
                <a:ext cx="484620" cy="369332"/>
              </a:xfrm>
              <a:prstGeom prst="rect">
                <a:avLst/>
              </a:prstGeom>
              <a:blipFill rotWithShape="0">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556788" y="2193708"/>
                <a:ext cx="357149"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𝑘</m:t>
                          </m:r>
                        </m:sub>
                      </m:sSub>
                    </m:oMath>
                  </m:oMathPara>
                </a14:m>
                <a:endParaRPr lang="en-US" sz="1050" dirty="0"/>
              </a:p>
            </p:txBody>
          </p:sp>
        </mc:Choice>
        <mc:Fallback xmlns="">
          <p:sp>
            <p:nvSpPr>
              <p:cNvPr id="17" name="Rectangle 16"/>
              <p:cNvSpPr>
                <a:spLocks noRot="1" noChangeAspect="1" noMove="1" noResize="1" noEditPoints="1" noAdjustHandles="1" noChangeArrowheads="1" noChangeShapeType="1" noTextEdit="1"/>
              </p:cNvSpPr>
              <p:nvPr/>
            </p:nvSpPr>
            <p:spPr>
              <a:xfrm>
                <a:off x="4551717" y="2924944"/>
                <a:ext cx="481991" cy="369332"/>
              </a:xfrm>
              <a:prstGeom prst="rect">
                <a:avLst/>
              </a:prstGeom>
              <a:blipFill rotWithShape="0">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907084" y="2193708"/>
                <a:ext cx="485389"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𝑘</m:t>
                          </m:r>
                          <m:r>
                            <a:rPr lang="en-US" sz="1050" i="1" dirty="0">
                              <a:latin typeface="Cambria Math" panose="02040503050406030204" pitchFamily="18" charset="0"/>
                            </a:rPr>
                            <m:t>+1</m:t>
                          </m:r>
                        </m:sub>
                      </m:sSub>
                    </m:oMath>
                  </m:oMathPara>
                </a14:m>
                <a:endParaRPr lang="en-US" sz="1050" dirty="0"/>
              </a:p>
            </p:txBody>
          </p:sp>
        </mc:Choice>
        <mc:Fallback xmlns="">
          <p:sp>
            <p:nvSpPr>
              <p:cNvPr id="18" name="Rectangle 17"/>
              <p:cNvSpPr>
                <a:spLocks noRot="1" noChangeAspect="1" noMove="1" noResize="1" noEditPoints="1" noAdjustHandles="1" noChangeArrowheads="1" noChangeShapeType="1" noTextEdit="1"/>
              </p:cNvSpPr>
              <p:nvPr/>
            </p:nvSpPr>
            <p:spPr>
              <a:xfrm>
                <a:off x="5018778" y="2924944"/>
                <a:ext cx="701602" cy="369332"/>
              </a:xfrm>
              <a:prstGeom prst="rect">
                <a:avLst/>
              </a:prstGeom>
              <a:blipFill rotWithShape="0">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256447" y="2193708"/>
                <a:ext cx="485389"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𝑘</m:t>
                          </m:r>
                          <m:r>
                            <a:rPr lang="en-US" sz="1050" i="1" dirty="0">
                              <a:latin typeface="Cambria Math" panose="02040503050406030204" pitchFamily="18" charset="0"/>
                            </a:rPr>
                            <m:t>+2</m:t>
                          </m:r>
                        </m:sub>
                      </m:sSub>
                    </m:oMath>
                  </m:oMathPara>
                </a14:m>
                <a:endParaRPr lang="en-US" sz="1050" dirty="0"/>
              </a:p>
            </p:txBody>
          </p:sp>
        </mc:Choice>
        <mc:Fallback xmlns="">
          <p:sp>
            <p:nvSpPr>
              <p:cNvPr id="19" name="Rectangle 18"/>
              <p:cNvSpPr>
                <a:spLocks noRot="1" noChangeAspect="1" noMove="1" noResize="1" noEditPoints="1" noAdjustHandles="1" noChangeArrowheads="1" noChangeShapeType="1" noTextEdit="1"/>
              </p:cNvSpPr>
              <p:nvPr/>
            </p:nvSpPr>
            <p:spPr>
              <a:xfrm>
                <a:off x="5484595" y="2924944"/>
                <a:ext cx="701602" cy="369332"/>
              </a:xfrm>
              <a:prstGeom prst="rect">
                <a:avLst/>
              </a:prstGeom>
              <a:blipFill rotWithShape="0">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407017" y="2193708"/>
                <a:ext cx="359778"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𝑜</m:t>
                          </m:r>
                        </m:e>
                        <m:sub>
                          <m:r>
                            <a:rPr lang="en-US" sz="1050" i="1" dirty="0">
                              <a:latin typeface="Cambria Math" panose="02040503050406030204" pitchFamily="18" charset="0"/>
                            </a:rPr>
                            <m:t>𝑛</m:t>
                          </m:r>
                        </m:sub>
                      </m:sSub>
                    </m:oMath>
                  </m:oMathPara>
                </a14:m>
                <a:endParaRPr lang="en-US" sz="1050" dirty="0"/>
              </a:p>
            </p:txBody>
          </p:sp>
        </mc:Choice>
        <mc:Fallback xmlns="">
          <p:sp>
            <p:nvSpPr>
              <p:cNvPr id="20" name="Rectangle 19"/>
              <p:cNvSpPr>
                <a:spLocks noRot="1" noChangeAspect="1" noMove="1" noResize="1" noEditPoints="1" noAdjustHandles="1" noChangeArrowheads="1" noChangeShapeType="1" noTextEdit="1"/>
              </p:cNvSpPr>
              <p:nvPr/>
            </p:nvSpPr>
            <p:spPr>
              <a:xfrm>
                <a:off x="7018689" y="2924944"/>
                <a:ext cx="484620" cy="369332"/>
              </a:xfrm>
              <a:prstGeom prst="rect">
                <a:avLst/>
              </a:prstGeom>
              <a:blipFill rotWithShape="0">
                <a:blip r:embed="rId7"/>
                <a:stretch>
                  <a:fillRect/>
                </a:stretch>
              </a:blipFill>
            </p:spPr>
            <p:txBody>
              <a:bodyPr/>
              <a:lstStyle/>
              <a:p>
                <a:r>
                  <a:rPr lang="en-US">
                    <a:noFill/>
                  </a:rPr>
                  <a:t> </a:t>
                </a:r>
              </a:p>
            </p:txBody>
          </p:sp>
        </mc:Fallback>
      </mc:AlternateContent>
      <p:sp>
        <p:nvSpPr>
          <p:cNvPr id="27" name="Arc 26"/>
          <p:cNvSpPr/>
          <p:nvPr/>
        </p:nvSpPr>
        <p:spPr>
          <a:xfrm rot="20856069">
            <a:off x="4792891" y="1926405"/>
            <a:ext cx="1499519" cy="487099"/>
          </a:xfrm>
          <a:prstGeom prst="arc">
            <a:avLst>
              <a:gd name="adj1" fmla="val 11064057"/>
              <a:gd name="adj2" fmla="val 14413126"/>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8" name="TextBox 27"/>
              <p:cNvSpPr txBox="1"/>
              <p:nvPr/>
            </p:nvSpPr>
            <p:spPr>
              <a:xfrm>
                <a:off x="5378103" y="2027684"/>
                <a:ext cx="1849545" cy="253916"/>
              </a:xfrm>
              <a:prstGeom prst="rect">
                <a:avLst/>
              </a:prstGeom>
              <a:noFill/>
            </p:spPr>
            <p:txBody>
              <a:bodyPr wrap="none" rtlCol="0">
                <a:spAutoFit/>
              </a:bodyPr>
              <a:lstStyle/>
              <a:p>
                <a:r>
                  <a:rPr lang="en-US" sz="1050" dirty="0">
                    <a:solidFill>
                      <a:srgbClr val="FF0000"/>
                    </a:solidFill>
                  </a:rPr>
                  <a:t>Almost impossible to find </a:t>
                </a:r>
                <a14:m>
                  <m:oMath xmlns:m="http://schemas.openxmlformats.org/officeDocument/2006/math">
                    <m:sSub>
                      <m:sSubPr>
                        <m:ctrlPr>
                          <a:rPr lang="en-US" sz="1050" i="1" dirty="0">
                            <a:solidFill>
                              <a:srgbClr val="FF0000"/>
                            </a:solidFill>
                            <a:latin typeface="Cambria Math" panose="02040503050406030204" pitchFamily="18" charset="0"/>
                          </a:rPr>
                        </m:ctrlPr>
                      </m:sSubPr>
                      <m:e>
                        <m:r>
                          <a:rPr lang="en-US" sz="1050" i="1" dirty="0">
                            <a:solidFill>
                              <a:srgbClr val="FF0000"/>
                            </a:solidFill>
                            <a:latin typeface="Cambria Math" panose="02040503050406030204" pitchFamily="18" charset="0"/>
                          </a:rPr>
                          <m:t>𝑜</m:t>
                        </m:r>
                      </m:e>
                      <m:sub>
                        <m:r>
                          <a:rPr lang="en-US" sz="1050" i="1" dirty="0">
                            <a:solidFill>
                              <a:srgbClr val="FF0000"/>
                            </a:solidFill>
                            <a:latin typeface="Cambria Math" panose="02040503050406030204" pitchFamily="18" charset="0"/>
                          </a:rPr>
                          <m:t>𝑘</m:t>
                        </m:r>
                      </m:sub>
                    </m:sSub>
                  </m:oMath>
                </a14:m>
                <a:endParaRPr lang="en-US" sz="1050"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646803" y="2703578"/>
                <a:ext cx="3147593" cy="369332"/>
              </a:xfrm>
              <a:prstGeom prst="rect">
                <a:avLst/>
              </a:prstGeom>
              <a:blipFill rotWithShape="0">
                <a:blip r:embed="rId8"/>
                <a:stretch>
                  <a:fillRect l="-1547" t="-10000" b="-25000"/>
                </a:stretch>
              </a:blipFill>
            </p:spPr>
            <p:txBody>
              <a:bodyPr/>
              <a:lstStyle/>
              <a:p>
                <a:r>
                  <a:rPr lang="en-US">
                    <a:noFill/>
                  </a:rPr>
                  <a:t> </a:t>
                </a:r>
              </a:p>
            </p:txBody>
          </p:sp>
        </mc:Fallback>
      </mc:AlternateContent>
      <p:sp>
        <p:nvSpPr>
          <p:cNvPr id="29" name="Multiply 28"/>
          <p:cNvSpPr/>
          <p:nvPr/>
        </p:nvSpPr>
        <p:spPr>
          <a:xfrm>
            <a:off x="6029969" y="1746787"/>
            <a:ext cx="347788" cy="38621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30" name="TextBox 29"/>
              <p:cNvSpPr txBox="1"/>
              <p:nvPr/>
            </p:nvSpPr>
            <p:spPr>
              <a:xfrm>
                <a:off x="5393149" y="1804729"/>
                <a:ext cx="620042" cy="253916"/>
              </a:xfrm>
              <a:prstGeom prst="rect">
                <a:avLst/>
              </a:prstGeom>
              <a:noFill/>
            </p:spPr>
            <p:txBody>
              <a:bodyPr wrap="none" rtlCol="0">
                <a:spAutoFit/>
              </a:bodyPr>
              <a:lstStyle/>
              <a:p>
                <a:r>
                  <a:rPr lang="en-US" sz="1050" dirty="0">
                    <a:solidFill>
                      <a:srgbClr val="FF0000"/>
                    </a:solidFill>
                  </a:rPr>
                  <a:t>Find </a:t>
                </a:r>
                <a14:m>
                  <m:oMath xmlns:m="http://schemas.openxmlformats.org/officeDocument/2006/math">
                    <m:sSub>
                      <m:sSubPr>
                        <m:ctrlPr>
                          <a:rPr lang="en-US" sz="1050" i="1" dirty="0">
                            <a:solidFill>
                              <a:srgbClr val="FF0000"/>
                            </a:solidFill>
                            <a:latin typeface="Cambria Math" panose="02040503050406030204" pitchFamily="18" charset="0"/>
                          </a:rPr>
                        </m:ctrlPr>
                      </m:sSubPr>
                      <m:e>
                        <m:r>
                          <a:rPr lang="en-US" sz="1050" i="1" dirty="0">
                            <a:solidFill>
                              <a:srgbClr val="FF0000"/>
                            </a:solidFill>
                            <a:latin typeface="Cambria Math" panose="02040503050406030204" pitchFamily="18" charset="0"/>
                          </a:rPr>
                          <m:t>𝑜</m:t>
                        </m:r>
                      </m:e>
                      <m:sub>
                        <m:r>
                          <a:rPr lang="en-US" sz="1050" i="1" dirty="0">
                            <a:solidFill>
                              <a:srgbClr val="FF0000"/>
                            </a:solidFill>
                            <a:latin typeface="Cambria Math" panose="02040503050406030204" pitchFamily="18" charset="0"/>
                          </a:rPr>
                          <m:t>𝑘</m:t>
                        </m:r>
                      </m:sub>
                    </m:sSub>
                  </m:oMath>
                </a14:m>
                <a:endParaRPr lang="en-US" sz="1050" dirty="0">
                  <a:solidFill>
                    <a:srgbClr val="FF0000"/>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666865" y="2406305"/>
                <a:ext cx="930832" cy="369332"/>
              </a:xfrm>
              <a:prstGeom prst="rect">
                <a:avLst/>
              </a:prstGeom>
              <a:blipFill rotWithShape="0">
                <a:blip r:embed="rId9"/>
                <a:stretch>
                  <a:fillRect l="-592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692641" y="2988332"/>
                <a:ext cx="2629951" cy="253916"/>
              </a:xfrm>
              <a:prstGeom prst="rect">
                <a:avLst/>
              </a:prstGeom>
              <a:noFill/>
            </p:spPr>
            <p:txBody>
              <a:bodyPr wrap="none" rtlCol="0">
                <a:spAutoFit/>
              </a:bodyPr>
              <a:lstStyle/>
              <a:p>
                <a:r>
                  <a:rPr lang="en-US" sz="1050" dirty="0">
                    <a:solidFill>
                      <a:srgbClr val="F17C1B"/>
                    </a:solidFill>
                  </a:rPr>
                  <a:t>Find a reference item </a:t>
                </a:r>
                <a14:m>
                  <m:oMath xmlns:m="http://schemas.openxmlformats.org/officeDocument/2006/math">
                    <m:r>
                      <a:rPr lang="en-US" sz="1050" i="1">
                        <a:solidFill>
                          <a:srgbClr val="F17C1B"/>
                        </a:solidFill>
                        <a:latin typeface="Cambria Math" panose="02040503050406030204" pitchFamily="18" charset="0"/>
                      </a:rPr>
                      <m:t>𝑟</m:t>
                    </m:r>
                  </m:oMath>
                </a14:m>
                <a:r>
                  <a:rPr lang="en-US" sz="1050" dirty="0">
                    <a:solidFill>
                      <a:srgbClr val="F17C1B"/>
                    </a:solidFill>
                  </a:rPr>
                  <a:t> slightly behind </a:t>
                </a:r>
                <a14:m>
                  <m:oMath xmlns:m="http://schemas.openxmlformats.org/officeDocument/2006/math">
                    <m:sSub>
                      <m:sSubPr>
                        <m:ctrlPr>
                          <a:rPr lang="en-US" sz="1050" i="1" dirty="0">
                            <a:solidFill>
                              <a:srgbClr val="F17C1B"/>
                            </a:solidFill>
                            <a:latin typeface="Cambria Math" panose="02040503050406030204" pitchFamily="18" charset="0"/>
                          </a:rPr>
                        </m:ctrlPr>
                      </m:sSubPr>
                      <m:e>
                        <m:r>
                          <a:rPr lang="en-US" sz="1050" i="1" dirty="0">
                            <a:solidFill>
                              <a:srgbClr val="F17C1B"/>
                            </a:solidFill>
                            <a:latin typeface="Cambria Math" panose="02040503050406030204" pitchFamily="18" charset="0"/>
                          </a:rPr>
                          <m:t>𝑜</m:t>
                        </m:r>
                      </m:e>
                      <m:sub>
                        <m:r>
                          <a:rPr lang="en-US" sz="1050" i="1" dirty="0">
                            <a:solidFill>
                              <a:srgbClr val="F17C1B"/>
                            </a:solidFill>
                            <a:latin typeface="Cambria Math" panose="02040503050406030204" pitchFamily="18" charset="0"/>
                          </a:rPr>
                          <m:t>𝑘</m:t>
                        </m:r>
                      </m:sub>
                    </m:sSub>
                  </m:oMath>
                </a14:m>
                <a:endParaRPr lang="en-US" sz="1050" dirty="0">
                  <a:solidFill>
                    <a:srgbClr val="F17C1B"/>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399521" y="3984442"/>
                <a:ext cx="4494564" cy="369332"/>
              </a:xfrm>
              <a:prstGeom prst="rect">
                <a:avLst/>
              </a:prstGeom>
              <a:blipFill rotWithShape="0">
                <a:blip r:embed="rId10"/>
                <a:stretch>
                  <a:fillRect l="-1221" t="-10000" b="-26667"/>
                </a:stretch>
              </a:blipFill>
            </p:spPr>
            <p:txBody>
              <a:bodyPr/>
              <a:lstStyle/>
              <a:p>
                <a:r>
                  <a:rPr lang="en-US">
                    <a:noFill/>
                  </a:rPr>
                  <a:t> </a:t>
                </a:r>
              </a:p>
            </p:txBody>
          </p:sp>
        </mc:Fallback>
      </mc:AlternateContent>
      <p:sp>
        <p:nvSpPr>
          <p:cNvPr id="34" name="Left Brace 33"/>
          <p:cNvSpPr/>
          <p:nvPr/>
        </p:nvSpPr>
        <p:spPr>
          <a:xfrm rot="16200000">
            <a:off x="5132555" y="2164781"/>
            <a:ext cx="333347" cy="1274109"/>
          </a:xfrm>
          <a:prstGeom prst="leftBrace">
            <a:avLst>
              <a:gd name="adj1" fmla="val 8333"/>
              <a:gd name="adj2" fmla="val 48817"/>
            </a:avLst>
          </a:prstGeom>
          <a:ln w="28575">
            <a:solidFill>
              <a:srgbClr val="F17C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39" name="Content Placeholder 2"/>
              <p:cNvSpPr txBox="1">
                <a:spLocks/>
              </p:cNvSpPr>
              <p:nvPr/>
            </p:nvSpPr>
            <p:spPr bwMode="auto">
              <a:xfrm>
                <a:off x="1470688" y="3448332"/>
                <a:ext cx="6172200" cy="9596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Since it is almost impossible, we try to </a:t>
                </a:r>
                <a:r>
                  <a:rPr lang="en-US" sz="1800" i="1" u="sng" dirty="0"/>
                  <a:t>find an item with similar power</a:t>
                </a:r>
                <a:r>
                  <a:rPr lang="en-US" sz="1800" dirty="0"/>
                  <a:t>, which is near but worse than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𝑜</m:t>
                        </m:r>
                      </m:e>
                      <m:sub>
                        <m:r>
                          <a:rPr lang="en-US" sz="1800" i="1" dirty="0">
                            <a:latin typeface="Cambria Math" panose="02040503050406030204" pitchFamily="18" charset="0"/>
                          </a:rPr>
                          <m:t>𝑘</m:t>
                        </m:r>
                      </m:sub>
                    </m:sSub>
                  </m:oMath>
                </a14:m>
                <a:r>
                  <a:rPr lang="en-US" sz="1800" dirty="0"/>
                  <a:t>. We call it reference </a:t>
                </a:r>
                <a14:m>
                  <m:oMath xmlns:m="http://schemas.openxmlformats.org/officeDocument/2006/math">
                    <m:r>
                      <a:rPr lang="en-US" sz="1800" i="1">
                        <a:latin typeface="Cambria Math" panose="02040503050406030204" pitchFamily="18" charset="0"/>
                      </a:rPr>
                      <m:t>𝑟</m:t>
                    </m:r>
                  </m:oMath>
                </a14:m>
                <a:r>
                  <a:rPr lang="en-US" sz="1800" dirty="0"/>
                  <a:t>.</a:t>
                </a:r>
              </a:p>
              <a:p>
                <a:pPr marL="0" indent="0">
                  <a:buNone/>
                </a:pPr>
                <a:endParaRPr lang="en-US" sz="1800" dirty="0"/>
              </a:p>
            </p:txBody>
          </p:sp>
        </mc:Choice>
        <mc:Fallback xmlns="">
          <p:sp>
            <p:nvSpPr>
              <p:cNvPr id="39" name="Content Placeholder 2"/>
              <p:cNvSpPr txBox="1">
                <a:spLocks noRot="1" noChangeAspect="1" noMove="1" noResize="1" noEditPoints="1" noAdjustHandles="1" noChangeArrowheads="1" noChangeShapeType="1" noTextEdit="1"/>
              </p:cNvSpPr>
              <p:nvPr/>
            </p:nvSpPr>
            <p:spPr bwMode="auto">
              <a:xfrm>
                <a:off x="436917" y="4597775"/>
                <a:ext cx="8229600" cy="1279497"/>
              </a:xfrm>
              <a:prstGeom prst="rect">
                <a:avLst/>
              </a:prstGeom>
              <a:blipFill>
                <a:blip r:embed="rId11"/>
                <a:stretch>
                  <a:fillRect l="-1037" t="-3810" b="-38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Footer Placeholder 11"/>
          <p:cNvSpPr>
            <a:spLocks noGrp="1"/>
          </p:cNvSpPr>
          <p:nvPr>
            <p:ph type="ftr" sz="quarter" idx="11"/>
          </p:nvPr>
        </p:nvSpPr>
        <p:spPr/>
        <p:txBody>
          <a:bodyPr/>
          <a:lstStyle/>
          <a:p>
            <a:pPr>
              <a:defRPr/>
            </a:pPr>
            <a:r>
              <a:rPr lang="en-US" altLang="zh-CN"/>
              <a:t>SIGMOD'17 Chicago</a:t>
            </a:r>
            <a:endParaRPr lang="zh-CN" altLang="en-US"/>
          </a:p>
        </p:txBody>
      </p:sp>
    </p:spTree>
    <p:extLst>
      <p:ext uri="{BB962C8B-B14F-4D97-AF65-F5344CB8AC3E}">
        <p14:creationId xmlns:p14="http://schemas.microsoft.com/office/powerpoint/2010/main" val="325841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2" grpId="0"/>
      <p:bldP spid="34" grpId="0" animBg="1"/>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mn-lt"/>
              </a:rPr>
              <a:t>Select</a:t>
            </a:r>
            <a:r>
              <a:rPr lang="en-US" dirty="0">
                <a:latin typeface="+mn-lt"/>
              </a:rPr>
              <a:t>-Partition-Rank (SPR) Framework</a:t>
            </a:r>
          </a:p>
        </p:txBody>
      </p:sp>
      <p:sp>
        <p:nvSpPr>
          <p:cNvPr id="4" name="Oval 3"/>
          <p:cNvSpPr/>
          <p:nvPr/>
        </p:nvSpPr>
        <p:spPr>
          <a:xfrm>
            <a:off x="2794996"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val 4"/>
          <p:cNvSpPr/>
          <p:nvPr/>
        </p:nvSpPr>
        <p:spPr>
          <a:xfrm>
            <a:off x="3061175"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a:off x="4125890"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Oval 7"/>
          <p:cNvSpPr/>
          <p:nvPr/>
        </p:nvSpPr>
        <p:spPr>
          <a:xfrm>
            <a:off x="5722963"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Oval 10"/>
          <p:cNvSpPr/>
          <p:nvPr/>
        </p:nvSpPr>
        <p:spPr>
          <a:xfrm>
            <a:off x="3327354"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Oval 11"/>
          <p:cNvSpPr/>
          <p:nvPr/>
        </p:nvSpPr>
        <p:spPr>
          <a:xfrm>
            <a:off x="3593533"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Oval 12"/>
          <p:cNvSpPr/>
          <p:nvPr/>
        </p:nvSpPr>
        <p:spPr>
          <a:xfrm>
            <a:off x="5190605"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Oval 13"/>
          <p:cNvSpPr/>
          <p:nvPr/>
        </p:nvSpPr>
        <p:spPr>
          <a:xfrm>
            <a:off x="6787678"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Oval 14"/>
          <p:cNvSpPr/>
          <p:nvPr/>
        </p:nvSpPr>
        <p:spPr>
          <a:xfrm>
            <a:off x="6255320"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Oval 15"/>
          <p:cNvSpPr/>
          <p:nvPr/>
        </p:nvSpPr>
        <p:spPr>
          <a:xfrm>
            <a:off x="4658248"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TextBox 16"/>
          <p:cNvSpPr txBox="1"/>
          <p:nvPr/>
        </p:nvSpPr>
        <p:spPr>
          <a:xfrm>
            <a:off x="1709682" y="1049372"/>
            <a:ext cx="739305" cy="253916"/>
          </a:xfrm>
          <a:prstGeom prst="rect">
            <a:avLst/>
          </a:prstGeom>
          <a:noFill/>
        </p:spPr>
        <p:txBody>
          <a:bodyPr wrap="none" rtlCol="0">
            <a:spAutoFit/>
          </a:bodyPr>
          <a:lstStyle/>
          <a:p>
            <a:r>
              <a:rPr lang="en-US" sz="1050" b="1" i="1" u="sng" dirty="0">
                <a:latin typeface="+mn-lt"/>
              </a:rPr>
              <a:t>Item set:</a:t>
            </a:r>
          </a:p>
        </p:txBody>
      </p:sp>
      <p:sp>
        <p:nvSpPr>
          <p:cNvPr id="18" name="Arc 17"/>
          <p:cNvSpPr/>
          <p:nvPr/>
        </p:nvSpPr>
        <p:spPr>
          <a:xfrm rot="19528631">
            <a:off x="2249765" y="1177368"/>
            <a:ext cx="1499519" cy="487099"/>
          </a:xfrm>
          <a:prstGeom prst="arc">
            <a:avLst>
              <a:gd name="adj1" fmla="val 11064057"/>
              <a:gd name="adj2" fmla="val 14413126"/>
            </a:avLst>
          </a:prstGeom>
          <a:ln w="28575">
            <a:solidFill>
              <a:schemeClr val="tx2"/>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9" name="Arc 18"/>
          <p:cNvSpPr/>
          <p:nvPr/>
        </p:nvSpPr>
        <p:spPr>
          <a:xfrm rot="19528631">
            <a:off x="3421399" y="1171578"/>
            <a:ext cx="1499519" cy="487099"/>
          </a:xfrm>
          <a:prstGeom prst="arc">
            <a:avLst>
              <a:gd name="adj1" fmla="val 11064057"/>
              <a:gd name="adj2" fmla="val 14413126"/>
            </a:avLst>
          </a:prstGeom>
          <a:ln w="28575">
            <a:solidFill>
              <a:srgbClr val="FE690E"/>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20" name="TextBox 19"/>
          <p:cNvSpPr txBox="1"/>
          <p:nvPr/>
        </p:nvSpPr>
        <p:spPr>
          <a:xfrm>
            <a:off x="2761062" y="1374808"/>
            <a:ext cx="663964" cy="253916"/>
          </a:xfrm>
          <a:prstGeom prst="rect">
            <a:avLst/>
          </a:prstGeom>
          <a:noFill/>
        </p:spPr>
        <p:txBody>
          <a:bodyPr wrap="none" rtlCol="0">
            <a:spAutoFit/>
          </a:bodyPr>
          <a:lstStyle/>
          <a:p>
            <a:r>
              <a:rPr lang="en-US" sz="1050" b="1" dirty="0">
                <a:latin typeface="+mn-lt"/>
              </a:rPr>
              <a:t>Sample</a:t>
            </a:r>
          </a:p>
        </p:txBody>
      </p:sp>
      <mc:AlternateContent xmlns:mc="http://schemas.openxmlformats.org/markup-compatibility/2006" xmlns:a14="http://schemas.microsoft.com/office/drawing/2010/main">
        <mc:Choice Requires="a14">
          <p:sp>
            <p:nvSpPr>
              <p:cNvPr id="21" name="Rounded Rectangle 20"/>
              <p:cNvSpPr/>
              <p:nvPr/>
            </p:nvSpPr>
            <p:spPr>
              <a:xfrm>
                <a:off x="1737752" y="1835943"/>
                <a:ext cx="810090" cy="464580"/>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14:m>
                  <m:oMath xmlns:m="http://schemas.openxmlformats.org/officeDocument/2006/math">
                    <m:r>
                      <a:rPr lang="en-US" sz="1050" b="1" i="1" dirty="0">
                        <a:solidFill>
                          <a:srgbClr val="0070C0"/>
                        </a:solidFill>
                        <a:latin typeface="Cambria Math" panose="02040503050406030204" pitchFamily="18" charset="0"/>
                      </a:rPr>
                      <m:t>𝒙</m:t>
                    </m:r>
                  </m:oMath>
                </a14:m>
                <a:r>
                  <a:rPr lang="en-US" sz="1050" b="1" dirty="0">
                    <a:solidFill>
                      <a:srgbClr val="0070C0"/>
                    </a:solidFill>
                  </a:rPr>
                  <a:t> items </a:t>
                </a:r>
              </a:p>
            </p:txBody>
          </p:sp>
        </mc:Choice>
        <mc:Fallback xmlns="">
          <p:sp>
            <p:nvSpPr>
              <p:cNvPr id="21" name="Rounded Rectangle 20"/>
              <p:cNvSpPr>
                <a:spLocks noRot="1" noChangeAspect="1" noMove="1" noResize="1" noEditPoints="1" noAdjustHandles="1" noChangeArrowheads="1" noChangeShapeType="1" noTextEdit="1"/>
              </p:cNvSpPr>
              <p:nvPr/>
            </p:nvSpPr>
            <p:spPr>
              <a:xfrm>
                <a:off x="793002" y="2447924"/>
                <a:ext cx="1080120" cy="619440"/>
              </a:xfrm>
              <a:prstGeom prst="roundRect">
                <a:avLst/>
              </a:prstGeom>
              <a:blipFill>
                <a:blip r:embed="rId3"/>
                <a:stretch>
                  <a:fillRect b="-8571"/>
                </a:stretch>
              </a:blipFill>
              <a:ln>
                <a:solidFill>
                  <a:schemeClr val="bg1">
                    <a:lumMod val="50000"/>
                  </a:schemeClr>
                </a:solidFill>
                <a:prstDash val="sysDash"/>
              </a:ln>
            </p:spPr>
            <p:txBody>
              <a:bodyPr/>
              <a:lstStyle/>
              <a:p>
                <a:r>
                  <a:rPr lang="en-US">
                    <a:noFill/>
                  </a:rPr>
                  <a:t> </a:t>
                </a:r>
              </a:p>
            </p:txBody>
          </p:sp>
        </mc:Fallback>
      </mc:AlternateContent>
      <p:sp>
        <p:nvSpPr>
          <p:cNvPr id="22" name="Oval 21"/>
          <p:cNvSpPr/>
          <p:nvPr/>
        </p:nvSpPr>
        <p:spPr>
          <a:xfrm>
            <a:off x="1845763" y="1903927"/>
            <a:ext cx="138500" cy="1385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sp>
        <p:nvSpPr>
          <p:cNvPr id="23" name="Oval 22"/>
          <p:cNvSpPr/>
          <p:nvPr/>
        </p:nvSpPr>
        <p:spPr>
          <a:xfrm>
            <a:off x="2301330" y="1903927"/>
            <a:ext cx="138500" cy="1385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sp>
        <p:nvSpPr>
          <p:cNvPr id="25" name="TextBox 24"/>
          <p:cNvSpPr txBox="1"/>
          <p:nvPr/>
        </p:nvSpPr>
        <p:spPr>
          <a:xfrm>
            <a:off x="1991612" y="1781937"/>
            <a:ext cx="377026" cy="323165"/>
          </a:xfrm>
          <a:prstGeom prst="rect">
            <a:avLst/>
          </a:prstGeom>
          <a:noFill/>
        </p:spPr>
        <p:txBody>
          <a:bodyPr wrap="none" rtlCol="0">
            <a:spAutoFit/>
          </a:bodyPr>
          <a:lstStyle/>
          <a:p>
            <a:r>
              <a:rPr lang="en-US" sz="1500" b="1" dirty="0">
                <a:solidFill>
                  <a:schemeClr val="tx2"/>
                </a:solidFill>
                <a:latin typeface="+mn-lt"/>
              </a:rPr>
              <a:t>…</a:t>
            </a:r>
            <a:endParaRPr lang="en-US" sz="825" b="1" dirty="0">
              <a:solidFill>
                <a:schemeClr val="tx2"/>
              </a:solidFill>
              <a:latin typeface="+mn-lt"/>
            </a:endParaRPr>
          </a:p>
        </p:txBody>
      </p:sp>
      <mc:AlternateContent xmlns:mc="http://schemas.openxmlformats.org/markup-compatibility/2006" xmlns:a14="http://schemas.microsoft.com/office/drawing/2010/main">
        <mc:Choice Requires="a14">
          <p:sp>
            <p:nvSpPr>
              <p:cNvPr id="26" name="Rounded Rectangle 25"/>
              <p:cNvSpPr/>
              <p:nvPr/>
            </p:nvSpPr>
            <p:spPr>
              <a:xfrm>
                <a:off x="2963720" y="1835943"/>
                <a:ext cx="810090" cy="464580"/>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14:m>
                  <m:oMath xmlns:m="http://schemas.openxmlformats.org/officeDocument/2006/math">
                    <m:r>
                      <a:rPr lang="en-US" sz="1050" b="1" i="1" dirty="0">
                        <a:solidFill>
                          <a:srgbClr val="FCA810"/>
                        </a:solidFill>
                        <a:latin typeface="Cambria Math" panose="02040503050406030204" pitchFamily="18" charset="0"/>
                      </a:rPr>
                      <m:t>𝒙</m:t>
                    </m:r>
                  </m:oMath>
                </a14:m>
                <a:r>
                  <a:rPr lang="en-US" sz="1050" b="1" dirty="0">
                    <a:solidFill>
                      <a:srgbClr val="FCA810"/>
                    </a:solidFill>
                  </a:rPr>
                  <a:t> items </a:t>
                </a:r>
              </a:p>
            </p:txBody>
          </p:sp>
        </mc:Choice>
        <mc:Fallback xmlns="">
          <p:sp>
            <p:nvSpPr>
              <p:cNvPr id="26" name="Rounded Rectangle 25"/>
              <p:cNvSpPr>
                <a:spLocks noRot="1" noChangeAspect="1" noMove="1" noResize="1" noEditPoints="1" noAdjustHandles="1" noChangeArrowheads="1" noChangeShapeType="1" noTextEdit="1"/>
              </p:cNvSpPr>
              <p:nvPr/>
            </p:nvSpPr>
            <p:spPr>
              <a:xfrm>
                <a:off x="2427627" y="2447924"/>
                <a:ext cx="1080120" cy="619440"/>
              </a:xfrm>
              <a:prstGeom prst="roundRect">
                <a:avLst/>
              </a:prstGeom>
              <a:blipFill>
                <a:blip r:embed="rId4"/>
                <a:stretch>
                  <a:fillRect b="-8571"/>
                </a:stretch>
              </a:blipFill>
              <a:ln>
                <a:solidFill>
                  <a:schemeClr val="bg1">
                    <a:lumMod val="50000"/>
                  </a:schemeClr>
                </a:solidFill>
                <a:prstDash val="sysDash"/>
              </a:ln>
            </p:spPr>
            <p:txBody>
              <a:bodyPr/>
              <a:lstStyle/>
              <a:p>
                <a:r>
                  <a:rPr lang="en-US">
                    <a:noFill/>
                  </a:rPr>
                  <a:t> </a:t>
                </a:r>
              </a:p>
            </p:txBody>
          </p:sp>
        </mc:Fallback>
      </mc:AlternateContent>
      <p:sp>
        <p:nvSpPr>
          <p:cNvPr id="27" name="Oval 26"/>
          <p:cNvSpPr/>
          <p:nvPr/>
        </p:nvSpPr>
        <p:spPr>
          <a:xfrm>
            <a:off x="3071732" y="1903927"/>
            <a:ext cx="138500" cy="1385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b="1" dirty="0"/>
          </a:p>
        </p:txBody>
      </p:sp>
      <p:sp>
        <p:nvSpPr>
          <p:cNvPr id="28" name="Oval 27"/>
          <p:cNvSpPr/>
          <p:nvPr/>
        </p:nvSpPr>
        <p:spPr>
          <a:xfrm>
            <a:off x="3527299" y="1903927"/>
            <a:ext cx="138500" cy="1385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b="1" dirty="0"/>
          </a:p>
        </p:txBody>
      </p:sp>
      <p:sp>
        <p:nvSpPr>
          <p:cNvPr id="29" name="TextBox 28"/>
          <p:cNvSpPr txBox="1"/>
          <p:nvPr/>
        </p:nvSpPr>
        <p:spPr>
          <a:xfrm>
            <a:off x="3217581" y="1781937"/>
            <a:ext cx="377026" cy="323165"/>
          </a:xfrm>
          <a:prstGeom prst="rect">
            <a:avLst/>
          </a:prstGeom>
          <a:noFill/>
        </p:spPr>
        <p:txBody>
          <a:bodyPr wrap="none" rtlCol="0">
            <a:spAutoFit/>
          </a:bodyPr>
          <a:lstStyle/>
          <a:p>
            <a:r>
              <a:rPr lang="en-US" sz="1500" b="1" dirty="0">
                <a:solidFill>
                  <a:srgbClr val="F17C1B"/>
                </a:solidFill>
                <a:latin typeface="+mn-lt"/>
              </a:rPr>
              <a:t>…</a:t>
            </a:r>
            <a:endParaRPr lang="en-US" sz="825" b="1" dirty="0">
              <a:solidFill>
                <a:srgbClr val="F17C1B"/>
              </a:solidFill>
              <a:latin typeface="+mn-lt"/>
            </a:endParaRPr>
          </a:p>
        </p:txBody>
      </p:sp>
      <p:sp>
        <p:nvSpPr>
          <p:cNvPr id="30" name="TextBox 29"/>
          <p:cNvSpPr txBox="1"/>
          <p:nvPr/>
        </p:nvSpPr>
        <p:spPr>
          <a:xfrm>
            <a:off x="2595632" y="1793712"/>
            <a:ext cx="377026" cy="323165"/>
          </a:xfrm>
          <a:prstGeom prst="rect">
            <a:avLst/>
          </a:prstGeom>
          <a:noFill/>
        </p:spPr>
        <p:txBody>
          <a:bodyPr wrap="none" rtlCol="0">
            <a:spAutoFit/>
          </a:bodyPr>
          <a:lstStyle/>
          <a:p>
            <a:r>
              <a:rPr lang="en-US" sz="1500" b="1" dirty="0">
                <a:solidFill>
                  <a:schemeClr val="bg1">
                    <a:lumMod val="50000"/>
                  </a:schemeClr>
                </a:solidFill>
                <a:latin typeface="+mn-lt"/>
              </a:rPr>
              <a:t>…</a:t>
            </a:r>
            <a:endParaRPr lang="en-US" sz="825" b="1" dirty="0">
              <a:solidFill>
                <a:schemeClr val="bg1">
                  <a:lumMod val="50000"/>
                </a:schemeClr>
              </a:solidFill>
              <a:latin typeface="+mn-lt"/>
            </a:endParaRPr>
          </a:p>
        </p:txBody>
      </p:sp>
      <p:sp>
        <p:nvSpPr>
          <p:cNvPr id="31" name="TextBox 30"/>
          <p:cNvSpPr txBox="1"/>
          <p:nvPr/>
        </p:nvSpPr>
        <p:spPr>
          <a:xfrm>
            <a:off x="1865665" y="2310683"/>
            <a:ext cx="506870" cy="253916"/>
          </a:xfrm>
          <a:prstGeom prst="rect">
            <a:avLst/>
          </a:prstGeom>
          <a:noFill/>
        </p:spPr>
        <p:txBody>
          <a:bodyPr wrap="none" rtlCol="0">
            <a:spAutoFit/>
          </a:bodyPr>
          <a:lstStyle/>
          <a:p>
            <a:r>
              <a:rPr lang="en-US" sz="1050" b="1" dirty="0">
                <a:latin typeface="+mn-lt"/>
              </a:rPr>
              <a:t>Set 1</a:t>
            </a:r>
          </a:p>
        </p:txBody>
      </p:sp>
      <p:sp>
        <p:nvSpPr>
          <p:cNvPr id="32" name="TextBox 31"/>
          <p:cNvSpPr txBox="1"/>
          <p:nvPr/>
        </p:nvSpPr>
        <p:spPr>
          <a:xfrm>
            <a:off x="3111782" y="2314559"/>
            <a:ext cx="551754" cy="253916"/>
          </a:xfrm>
          <a:prstGeom prst="rect">
            <a:avLst/>
          </a:prstGeom>
          <a:noFill/>
        </p:spPr>
        <p:txBody>
          <a:bodyPr wrap="none" rtlCol="0">
            <a:spAutoFit/>
          </a:bodyPr>
          <a:lstStyle/>
          <a:p>
            <a:r>
              <a:rPr lang="en-US" sz="1050" b="1" dirty="0">
                <a:latin typeface="+mn-lt"/>
              </a:rPr>
              <a:t>Set m</a:t>
            </a:r>
          </a:p>
        </p:txBody>
      </p:sp>
      <p:sp>
        <p:nvSpPr>
          <p:cNvPr id="33" name="Rounded Rectangle 32"/>
          <p:cNvSpPr/>
          <p:nvPr/>
        </p:nvSpPr>
        <p:spPr>
          <a:xfrm>
            <a:off x="1984263" y="2810095"/>
            <a:ext cx="1564178" cy="312765"/>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50" b="1" dirty="0">
              <a:solidFill>
                <a:srgbClr val="FCA810"/>
              </a:solidFill>
            </a:endParaRPr>
          </a:p>
        </p:txBody>
      </p:sp>
      <p:sp>
        <p:nvSpPr>
          <p:cNvPr id="34" name="Oval 33"/>
          <p:cNvSpPr/>
          <p:nvPr/>
        </p:nvSpPr>
        <p:spPr>
          <a:xfrm>
            <a:off x="2067643" y="2897227"/>
            <a:ext cx="138500" cy="13850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sp>
        <p:nvSpPr>
          <p:cNvPr id="35" name="Oval 34"/>
          <p:cNvSpPr/>
          <p:nvPr/>
        </p:nvSpPr>
        <p:spPr>
          <a:xfrm>
            <a:off x="3337805" y="2897227"/>
            <a:ext cx="138500" cy="138500"/>
          </a:xfrm>
          <a:prstGeom prst="ellipse">
            <a:avLst/>
          </a:prstGeom>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b="1" dirty="0"/>
          </a:p>
        </p:txBody>
      </p:sp>
      <p:sp>
        <p:nvSpPr>
          <p:cNvPr id="36" name="TextBox 35"/>
          <p:cNvSpPr txBox="1"/>
          <p:nvPr/>
        </p:nvSpPr>
        <p:spPr>
          <a:xfrm>
            <a:off x="2602636" y="2756334"/>
            <a:ext cx="377026" cy="323165"/>
          </a:xfrm>
          <a:prstGeom prst="rect">
            <a:avLst/>
          </a:prstGeom>
          <a:noFill/>
        </p:spPr>
        <p:txBody>
          <a:bodyPr wrap="none" rtlCol="0">
            <a:spAutoFit/>
          </a:bodyPr>
          <a:lstStyle/>
          <a:p>
            <a:r>
              <a:rPr lang="en-US" sz="1500" b="1" dirty="0">
                <a:solidFill>
                  <a:srgbClr val="FF0000"/>
                </a:solidFill>
                <a:latin typeface="+mn-lt"/>
              </a:rPr>
              <a:t>…</a:t>
            </a:r>
            <a:endParaRPr lang="en-US" sz="825" b="1" dirty="0">
              <a:solidFill>
                <a:srgbClr val="FF0000"/>
              </a:solidFill>
              <a:latin typeface="+mn-lt"/>
            </a:endParaRPr>
          </a:p>
        </p:txBody>
      </p:sp>
      <p:sp>
        <p:nvSpPr>
          <p:cNvPr id="37" name="TextBox 36"/>
          <p:cNvSpPr txBox="1"/>
          <p:nvPr/>
        </p:nvSpPr>
        <p:spPr>
          <a:xfrm>
            <a:off x="2277812" y="2531052"/>
            <a:ext cx="888385" cy="253916"/>
          </a:xfrm>
          <a:prstGeom prst="rect">
            <a:avLst/>
          </a:prstGeom>
          <a:noFill/>
        </p:spPr>
        <p:txBody>
          <a:bodyPr wrap="none" rtlCol="0">
            <a:spAutoFit/>
          </a:bodyPr>
          <a:lstStyle/>
          <a:p>
            <a:r>
              <a:rPr lang="en-US" sz="1050" b="1" dirty="0">
                <a:solidFill>
                  <a:srgbClr val="7030A0"/>
                </a:solidFill>
                <a:latin typeface="+mn-lt"/>
              </a:rPr>
              <a:t>MAX query</a:t>
            </a:r>
          </a:p>
        </p:txBody>
      </p:sp>
      <p:cxnSp>
        <p:nvCxnSpPr>
          <p:cNvPr id="39" name="Straight Arrow Connector 38"/>
          <p:cNvCxnSpPr/>
          <p:nvPr/>
        </p:nvCxnSpPr>
        <p:spPr>
          <a:xfrm>
            <a:off x="2136894" y="2538021"/>
            <a:ext cx="5903" cy="220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93639" y="2531052"/>
            <a:ext cx="5903" cy="220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747646" y="3182426"/>
            <a:ext cx="5903" cy="220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467722" y="3402794"/>
                <a:ext cx="2631082" cy="253916"/>
              </a:xfrm>
              <a:prstGeom prst="rect">
                <a:avLst/>
              </a:prstGeom>
              <a:noFill/>
            </p:spPr>
            <p:txBody>
              <a:bodyPr wrap="square" rtlCol="0">
                <a:spAutoFit/>
              </a:bodyPr>
              <a:lstStyle/>
              <a:p>
                <a:r>
                  <a:rPr lang="en-US" sz="1050" b="1" dirty="0">
                    <a:solidFill>
                      <a:srgbClr val="FF0000"/>
                    </a:solidFill>
                    <a:latin typeface="+mn-lt"/>
                  </a:rPr>
                  <a:t>1.</a:t>
                </a:r>
                <a:r>
                  <a:rPr lang="en-US" sz="1050" b="1" i="1" u="sng" dirty="0">
                    <a:solidFill>
                      <a:srgbClr val="FF0000"/>
                    </a:solidFill>
                    <a:latin typeface="+mn-lt"/>
                  </a:rPr>
                  <a:t>Select</a:t>
                </a:r>
                <a:r>
                  <a:rPr lang="en-US" sz="1050" b="1" dirty="0">
                    <a:solidFill>
                      <a:srgbClr val="FF0000"/>
                    </a:solidFill>
                    <a:latin typeface="+mn-lt"/>
                  </a:rPr>
                  <a:t> median as reference </a:t>
                </a:r>
                <a14:m>
                  <m:oMath xmlns:m="http://schemas.openxmlformats.org/officeDocument/2006/math">
                    <m:r>
                      <a:rPr lang="en-US" sz="1050" b="1" i="1">
                        <a:solidFill>
                          <a:srgbClr val="FF0000"/>
                        </a:solidFill>
                        <a:latin typeface="Cambria Math" panose="02040503050406030204" pitchFamily="18" charset="0"/>
                      </a:rPr>
                      <m:t>𝒓</m:t>
                    </m:r>
                  </m:oMath>
                </a14:m>
                <a:endParaRPr lang="en-US" sz="1050" b="1" dirty="0">
                  <a:solidFill>
                    <a:srgbClr val="FF0000"/>
                  </a:solidFill>
                  <a:latin typeface="+mn-lt"/>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432962" y="4537059"/>
                <a:ext cx="3508109" cy="369332"/>
              </a:xfrm>
              <a:prstGeom prst="rect">
                <a:avLst/>
              </a:prstGeom>
              <a:blipFill>
                <a:blip r:embed="rId5"/>
                <a:stretch>
                  <a:fillRect l="-1389" t="-8197" b="-24590"/>
                </a:stretch>
              </a:blipFill>
            </p:spPr>
            <p:txBody>
              <a:bodyPr/>
              <a:lstStyle/>
              <a:p>
                <a:r>
                  <a:rPr lang="en-US">
                    <a:noFill/>
                  </a:rPr>
                  <a:t> </a:t>
                </a:r>
              </a:p>
            </p:txBody>
          </p:sp>
        </mc:Fallback>
      </mc:AlternateContent>
      <p:sp>
        <p:nvSpPr>
          <p:cNvPr id="57" name="Oval 56"/>
          <p:cNvSpPr/>
          <p:nvPr/>
        </p:nvSpPr>
        <p:spPr>
          <a:xfrm>
            <a:off x="4392069"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Oval 57"/>
          <p:cNvSpPr/>
          <p:nvPr/>
        </p:nvSpPr>
        <p:spPr>
          <a:xfrm>
            <a:off x="5989141"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9" name="Oval 58"/>
          <p:cNvSpPr/>
          <p:nvPr/>
        </p:nvSpPr>
        <p:spPr>
          <a:xfrm>
            <a:off x="3859711"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0" name="Oval 59"/>
          <p:cNvSpPr/>
          <p:nvPr/>
        </p:nvSpPr>
        <p:spPr>
          <a:xfrm>
            <a:off x="5456784"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1" name="Oval 60"/>
          <p:cNvSpPr/>
          <p:nvPr/>
        </p:nvSpPr>
        <p:spPr>
          <a:xfrm>
            <a:off x="7053858"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2" name="Oval 61"/>
          <p:cNvSpPr/>
          <p:nvPr/>
        </p:nvSpPr>
        <p:spPr>
          <a:xfrm>
            <a:off x="6521499"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Oval 62"/>
          <p:cNvSpPr/>
          <p:nvPr/>
        </p:nvSpPr>
        <p:spPr>
          <a:xfrm>
            <a:off x="4924426"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Footer Placeholder 2"/>
          <p:cNvSpPr>
            <a:spLocks noGrp="1"/>
          </p:cNvSpPr>
          <p:nvPr>
            <p:ph type="ftr" sz="quarter" idx="11"/>
          </p:nvPr>
        </p:nvSpPr>
        <p:spPr/>
        <p:txBody>
          <a:bodyPr/>
          <a:lstStyle/>
          <a:p>
            <a:pPr>
              <a:defRPr/>
            </a:pPr>
            <a:r>
              <a:rPr lang="en-US" altLang="zh-CN"/>
              <a:t>SIGMOD'17 Chicago</a:t>
            </a:r>
            <a:endParaRPr lang="zh-CN" altLang="en-US"/>
          </a:p>
        </p:txBody>
      </p:sp>
      <p:sp>
        <p:nvSpPr>
          <p:cNvPr id="9" name="TextBox 8"/>
          <p:cNvSpPr txBox="1"/>
          <p:nvPr/>
        </p:nvSpPr>
        <p:spPr>
          <a:xfrm>
            <a:off x="4573747" y="1963790"/>
            <a:ext cx="2558714" cy="253916"/>
          </a:xfrm>
          <a:prstGeom prst="rect">
            <a:avLst/>
          </a:prstGeom>
          <a:noFill/>
        </p:spPr>
        <p:txBody>
          <a:bodyPr wrap="none" rtlCol="0">
            <a:spAutoFit/>
          </a:bodyPr>
          <a:lstStyle/>
          <a:p>
            <a:r>
              <a:rPr lang="en-US" sz="1050" dirty="0">
                <a:latin typeface="+mn-lt"/>
              </a:rPr>
              <a:t>Consider the MAX item of a sample set.</a:t>
            </a:r>
            <a:endParaRPr lang="en-US" sz="1050" dirty="0">
              <a:solidFill>
                <a:srgbClr val="FF0000"/>
              </a:solidFill>
              <a:latin typeface="+mn-lt"/>
            </a:endParaRPr>
          </a:p>
        </p:txBody>
      </p:sp>
      <p:sp>
        <p:nvSpPr>
          <p:cNvPr id="108" name="TextBox 107"/>
          <p:cNvSpPr txBox="1"/>
          <p:nvPr/>
        </p:nvSpPr>
        <p:spPr>
          <a:xfrm>
            <a:off x="4572001" y="2210314"/>
            <a:ext cx="2148665" cy="415498"/>
          </a:xfrm>
          <a:prstGeom prst="rect">
            <a:avLst/>
          </a:prstGeom>
          <a:noFill/>
        </p:spPr>
        <p:txBody>
          <a:bodyPr wrap="square" rtlCol="0">
            <a:spAutoFit/>
          </a:bodyPr>
          <a:lstStyle/>
          <a:p>
            <a:r>
              <a:rPr lang="en-US" sz="1050" dirty="0">
                <a:latin typeface="+mn-lt"/>
              </a:rPr>
              <a:t>A set with one sample:</a:t>
            </a:r>
          </a:p>
          <a:p>
            <a:r>
              <a:rPr lang="en-US" sz="1050" dirty="0">
                <a:latin typeface="+mn-lt"/>
              </a:rPr>
              <a:t>expected position is </a:t>
            </a:r>
            <a:r>
              <a:rPr lang="en-US" sz="1050" dirty="0">
                <a:solidFill>
                  <a:srgbClr val="FF0000"/>
                </a:solidFill>
                <a:latin typeface="+mn-lt"/>
              </a:rPr>
              <a:t>n/2</a:t>
            </a:r>
            <a:r>
              <a:rPr lang="en-US" sz="1050" dirty="0">
                <a:latin typeface="+mn-lt"/>
              </a:rPr>
              <a:t>.</a:t>
            </a:r>
            <a:endParaRPr lang="en-US" sz="1050" dirty="0">
              <a:solidFill>
                <a:srgbClr val="FF0000"/>
              </a:solidFill>
              <a:latin typeface="+mn-lt"/>
            </a:endParaRPr>
          </a:p>
        </p:txBody>
      </p:sp>
      <p:sp>
        <p:nvSpPr>
          <p:cNvPr id="24" name="TextBox 23"/>
          <p:cNvSpPr txBox="1"/>
          <p:nvPr/>
        </p:nvSpPr>
        <p:spPr>
          <a:xfrm>
            <a:off x="4538970" y="3377155"/>
            <a:ext cx="3044423" cy="323165"/>
          </a:xfrm>
          <a:prstGeom prst="rect">
            <a:avLst/>
          </a:prstGeom>
          <a:noFill/>
        </p:spPr>
        <p:txBody>
          <a:bodyPr wrap="none" rtlCol="0">
            <a:spAutoFit/>
          </a:bodyPr>
          <a:lstStyle/>
          <a:p>
            <a:r>
              <a:rPr lang="en-US" sz="1500" b="1" dirty="0">
                <a:solidFill>
                  <a:srgbClr val="FF0000"/>
                </a:solidFill>
                <a:latin typeface="+mn-lt"/>
              </a:rPr>
              <a:t>There is something in between.</a:t>
            </a:r>
          </a:p>
        </p:txBody>
      </p:sp>
      <p:sp>
        <p:nvSpPr>
          <p:cNvPr id="38" name="TextBox 37"/>
          <p:cNvSpPr txBox="1"/>
          <p:nvPr/>
        </p:nvSpPr>
        <p:spPr>
          <a:xfrm>
            <a:off x="1737751" y="3936552"/>
            <a:ext cx="5588474" cy="646331"/>
          </a:xfrm>
          <a:prstGeom prst="rect">
            <a:avLst/>
          </a:prstGeom>
          <a:noFill/>
        </p:spPr>
        <p:txBody>
          <a:bodyPr wrap="square" rtlCol="0">
            <a:spAutoFit/>
          </a:bodyPr>
          <a:lstStyle/>
          <a:p>
            <a:r>
              <a:rPr lang="en-US" sz="1800" i="1" dirty="0">
                <a:latin typeface="+mn-lt"/>
              </a:rPr>
              <a:t>Lemma</a:t>
            </a:r>
            <a:r>
              <a:rPr lang="en-US" sz="1800" dirty="0">
                <a:latin typeface="+mn-lt"/>
              </a:rPr>
              <a:t> 2. There exists a pair of integers x and m, such that </a:t>
            </a:r>
            <a:r>
              <a:rPr lang="en-US" sz="1800" dirty="0">
                <a:solidFill>
                  <a:srgbClr val="FF0000"/>
                </a:solidFill>
                <a:latin typeface="+mn-lt"/>
              </a:rPr>
              <a:t>r is a good reference with high probability</a:t>
            </a:r>
            <a:r>
              <a:rPr lang="en-US" sz="1800" dirty="0">
                <a:latin typeface="+mn-lt"/>
              </a:rPr>
              <a:t>.</a:t>
            </a:r>
          </a:p>
        </p:txBody>
      </p:sp>
      <p:sp>
        <p:nvSpPr>
          <p:cNvPr id="43" name="TextBox 42"/>
          <p:cNvSpPr txBox="1"/>
          <p:nvPr/>
        </p:nvSpPr>
        <p:spPr>
          <a:xfrm>
            <a:off x="4565763" y="1576827"/>
            <a:ext cx="1200970" cy="415498"/>
          </a:xfrm>
          <a:prstGeom prst="rect">
            <a:avLst/>
          </a:prstGeom>
          <a:noFill/>
        </p:spPr>
        <p:txBody>
          <a:bodyPr wrap="none" rtlCol="0">
            <a:spAutoFit/>
          </a:bodyPr>
          <a:lstStyle/>
          <a:p>
            <a:r>
              <a:rPr lang="en-US" sz="2100" i="1" dirty="0">
                <a:latin typeface="+mj-lt"/>
              </a:rPr>
              <a:t>Intuition:</a:t>
            </a:r>
          </a:p>
        </p:txBody>
      </p:sp>
      <p:sp>
        <p:nvSpPr>
          <p:cNvPr id="113" name="TextBox 112"/>
          <p:cNvSpPr txBox="1"/>
          <p:nvPr/>
        </p:nvSpPr>
        <p:spPr>
          <a:xfrm>
            <a:off x="4562209" y="2627062"/>
            <a:ext cx="2148665" cy="415498"/>
          </a:xfrm>
          <a:prstGeom prst="rect">
            <a:avLst/>
          </a:prstGeom>
          <a:noFill/>
        </p:spPr>
        <p:txBody>
          <a:bodyPr wrap="square" rtlCol="0">
            <a:spAutoFit/>
          </a:bodyPr>
          <a:lstStyle/>
          <a:p>
            <a:r>
              <a:rPr lang="en-US" sz="1050" dirty="0">
                <a:latin typeface="+mn-lt"/>
              </a:rPr>
              <a:t>A set with n samples:</a:t>
            </a:r>
          </a:p>
          <a:p>
            <a:r>
              <a:rPr lang="en-US" sz="1050" dirty="0">
                <a:latin typeface="+mn-lt"/>
              </a:rPr>
              <a:t>expected position is </a:t>
            </a:r>
            <a:r>
              <a:rPr lang="en-US" sz="1050" dirty="0">
                <a:solidFill>
                  <a:srgbClr val="FF0000"/>
                </a:solidFill>
                <a:latin typeface="+mn-lt"/>
              </a:rPr>
              <a:t>1</a:t>
            </a:r>
            <a:r>
              <a:rPr lang="en-US" sz="1050" dirty="0">
                <a:latin typeface="+mn-lt"/>
              </a:rPr>
              <a:t>.</a:t>
            </a:r>
            <a:endParaRPr lang="en-US" sz="1050" dirty="0">
              <a:solidFill>
                <a:srgbClr val="FF0000"/>
              </a:solidFill>
              <a:latin typeface="+mn-lt"/>
            </a:endParaRPr>
          </a:p>
        </p:txBody>
      </p:sp>
    </p:spTree>
    <p:extLst>
      <p:ext uri="{BB962C8B-B14F-4D97-AF65-F5344CB8AC3E}">
        <p14:creationId xmlns:p14="http://schemas.microsoft.com/office/powerpoint/2010/main" val="8512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500"/>
                                        <p:tgtEl>
                                          <p:spTgt spid="11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animBg="1"/>
      <p:bldP spid="25" grpId="0"/>
      <p:bldP spid="26" grpId="0" animBg="1"/>
      <p:bldP spid="27" grpId="0" animBg="1"/>
      <p:bldP spid="28" grpId="0" animBg="1"/>
      <p:bldP spid="29" grpId="0"/>
      <p:bldP spid="30" grpId="0"/>
      <p:bldP spid="31" grpId="0"/>
      <p:bldP spid="32" grpId="0"/>
      <p:bldP spid="33" grpId="0" animBg="1"/>
      <p:bldP spid="34" grpId="0" animBg="1"/>
      <p:bldP spid="35" grpId="0" animBg="1"/>
      <p:bldP spid="36" grpId="0"/>
      <p:bldP spid="37" grpId="0"/>
      <p:bldP spid="42" grpId="0"/>
      <p:bldP spid="9" grpId="0"/>
      <p:bldP spid="108" grpId="0"/>
      <p:bldP spid="24" grpId="0"/>
      <p:bldP spid="38" grpId="0"/>
      <p:bldP spid="43" grpId="0"/>
      <p:bldP spid="1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5846400" cy="436562"/>
          </a:xfrm>
        </p:spPr>
        <p:txBody>
          <a:bodyPr/>
          <a:lstStyle/>
          <a:p>
            <a:r>
              <a:rPr lang="en-US" sz="2800" u="sng" dirty="0">
                <a:latin typeface="+mj-lt"/>
              </a:rPr>
              <a:t>Working Team</a:t>
            </a:r>
            <a:endParaRPr lang="en-HK" sz="28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2" y="436562"/>
            <a:ext cx="5403281" cy="45431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solidFill>
                  <a:schemeClr val="tx1"/>
                </a:solidFill>
                <a:latin typeface="+mj-lt"/>
              </a:rPr>
              <a:t>University of Macau</a:t>
            </a:r>
          </a:p>
          <a:p>
            <a:pPr lvl="1"/>
            <a:r>
              <a:rPr lang="en-US" dirty="0">
                <a:solidFill>
                  <a:schemeClr val="tx1"/>
                </a:solidFill>
                <a:latin typeface="+mj-lt"/>
              </a:rPr>
              <a:t>Prof. Ryan L.H. U </a:t>
            </a:r>
            <a:r>
              <a:rPr lang="en-US" altLang="zh-TW" dirty="0">
                <a:solidFill>
                  <a:schemeClr val="tx1"/>
                </a:solidFill>
                <a:latin typeface="+mj-lt"/>
              </a:rPr>
              <a:t>(</a:t>
            </a:r>
            <a:r>
              <a:rPr lang="zh-TW" altLang="en-US" dirty="0">
                <a:solidFill>
                  <a:schemeClr val="tx1"/>
                </a:solidFill>
                <a:latin typeface="+mj-lt"/>
              </a:rPr>
              <a:t>余亮豪</a:t>
            </a:r>
            <a:r>
              <a:rPr lang="en-US" altLang="zh-TW" dirty="0">
                <a:solidFill>
                  <a:schemeClr val="tx1"/>
                </a:solidFill>
                <a:latin typeface="+mj-lt"/>
              </a:rPr>
              <a:t>)</a:t>
            </a:r>
          </a:p>
          <a:p>
            <a:pPr lvl="2"/>
            <a:r>
              <a:rPr lang="en-US" dirty="0">
                <a:solidFill>
                  <a:schemeClr val="tx1"/>
                </a:solidFill>
                <a:latin typeface="+mj-lt"/>
              </a:rPr>
              <a:t>Research interests: Big Data Processing</a:t>
            </a:r>
          </a:p>
          <a:p>
            <a:pPr lvl="1"/>
            <a:r>
              <a:rPr lang="en-US" dirty="0">
                <a:solidFill>
                  <a:schemeClr val="tx1"/>
                </a:solidFill>
                <a:latin typeface="+mj-lt"/>
              </a:rPr>
              <a:t>Prof. </a:t>
            </a:r>
            <a:r>
              <a:rPr lang="en-US" dirty="0" err="1">
                <a:solidFill>
                  <a:schemeClr val="tx1"/>
                </a:solidFill>
                <a:latin typeface="+mj-lt"/>
              </a:rPr>
              <a:t>Yibo</a:t>
            </a:r>
            <a:r>
              <a:rPr lang="en-US" dirty="0">
                <a:solidFill>
                  <a:schemeClr val="tx1"/>
                </a:solidFill>
                <a:latin typeface="+mj-lt"/>
              </a:rPr>
              <a:t> Bob ZHANG </a:t>
            </a:r>
            <a:r>
              <a:rPr lang="en-US" altLang="zh-TW" dirty="0">
                <a:solidFill>
                  <a:schemeClr val="tx1"/>
                </a:solidFill>
                <a:latin typeface="+mj-lt"/>
              </a:rPr>
              <a:t>(</a:t>
            </a:r>
            <a:r>
              <a:rPr lang="zh-TW" altLang="en-US" dirty="0">
                <a:solidFill>
                  <a:schemeClr val="tx1"/>
                </a:solidFill>
                <a:latin typeface="+mj-lt"/>
              </a:rPr>
              <a:t>張一博</a:t>
            </a:r>
            <a:r>
              <a:rPr lang="en-US" altLang="zh-TW" dirty="0">
                <a:solidFill>
                  <a:schemeClr val="tx1"/>
                </a:solidFill>
                <a:latin typeface="+mj-lt"/>
              </a:rPr>
              <a:t>)</a:t>
            </a:r>
          </a:p>
          <a:p>
            <a:pPr lvl="2"/>
            <a:r>
              <a:rPr lang="en-US" dirty="0">
                <a:solidFill>
                  <a:schemeClr val="tx1"/>
                </a:solidFill>
                <a:latin typeface="+mj-lt"/>
              </a:rPr>
              <a:t>Research interests: </a:t>
            </a:r>
            <a:r>
              <a:rPr lang="en-HK" dirty="0">
                <a:latin typeface="+mj-lt"/>
              </a:rPr>
              <a:t>Image Processing</a:t>
            </a:r>
            <a:endParaRPr lang="en-US" dirty="0">
              <a:solidFill>
                <a:schemeClr val="tx1"/>
              </a:solidFill>
              <a:latin typeface="+mj-lt"/>
            </a:endParaRPr>
          </a:p>
          <a:p>
            <a:pPr lvl="1"/>
            <a:r>
              <a:rPr lang="en-US" dirty="0">
                <a:solidFill>
                  <a:schemeClr val="tx1"/>
                </a:solidFill>
                <a:latin typeface="+mj-lt"/>
              </a:rPr>
              <a:t>Prof. Derek Fai Wong </a:t>
            </a:r>
            <a:r>
              <a:rPr lang="en-US" altLang="zh-TW" dirty="0">
                <a:solidFill>
                  <a:schemeClr val="tx1"/>
                </a:solidFill>
                <a:latin typeface="+mj-lt"/>
              </a:rPr>
              <a:t>(</a:t>
            </a:r>
            <a:r>
              <a:rPr lang="zh-TW" altLang="en-US" dirty="0">
                <a:solidFill>
                  <a:schemeClr val="tx1"/>
                </a:solidFill>
                <a:latin typeface="+mj-lt"/>
              </a:rPr>
              <a:t>黃輝</a:t>
            </a:r>
            <a:r>
              <a:rPr lang="en-US" altLang="zh-TW" dirty="0">
                <a:solidFill>
                  <a:schemeClr val="tx1"/>
                </a:solidFill>
                <a:latin typeface="+mj-lt"/>
              </a:rPr>
              <a:t>)</a:t>
            </a:r>
          </a:p>
          <a:p>
            <a:pPr lvl="2"/>
            <a:r>
              <a:rPr lang="en-US" altLang="zh-TW" dirty="0">
                <a:solidFill>
                  <a:schemeClr val="tx1"/>
                </a:solidFill>
                <a:latin typeface="+mj-lt"/>
              </a:rPr>
              <a:t>Research interests: Natural Language Processing</a:t>
            </a:r>
          </a:p>
          <a:p>
            <a:pPr lvl="1"/>
            <a:r>
              <a:rPr lang="en-US" dirty="0">
                <a:solidFill>
                  <a:schemeClr val="tx1"/>
                </a:solidFill>
                <a:latin typeface="+mj-lt"/>
              </a:rPr>
              <a:t>Prof. Long CHEN (</a:t>
            </a:r>
            <a:r>
              <a:rPr lang="zh-TW" altLang="en-US" dirty="0">
                <a:solidFill>
                  <a:schemeClr val="tx1"/>
                </a:solidFill>
                <a:latin typeface="+mj-lt"/>
              </a:rPr>
              <a:t>陳龍</a:t>
            </a:r>
            <a:r>
              <a:rPr lang="en-US" altLang="zh-TW" dirty="0">
                <a:solidFill>
                  <a:schemeClr val="tx1"/>
                </a:solidFill>
                <a:latin typeface="+mj-lt"/>
              </a:rPr>
              <a:t>)</a:t>
            </a:r>
          </a:p>
          <a:p>
            <a:pPr lvl="2"/>
            <a:r>
              <a:rPr lang="en-US" dirty="0">
                <a:solidFill>
                  <a:schemeClr val="tx1"/>
                </a:solidFill>
                <a:latin typeface="+mj-lt"/>
              </a:rPr>
              <a:t>Research interests: Cybernetics </a:t>
            </a:r>
          </a:p>
          <a:p>
            <a:r>
              <a:rPr lang="en-US" dirty="0">
                <a:solidFill>
                  <a:schemeClr val="tx1"/>
                </a:solidFill>
                <a:latin typeface="+mj-lt"/>
              </a:rPr>
              <a:t>Alibaba Cloud</a:t>
            </a:r>
          </a:p>
          <a:p>
            <a:pPr lvl="1"/>
            <a:r>
              <a:rPr lang="en-US" dirty="0">
                <a:latin typeface="+mj-lt"/>
              </a:rPr>
              <a:t>Emma WU</a:t>
            </a:r>
            <a:endParaRPr lang="en-US" dirty="0">
              <a:solidFill>
                <a:schemeClr val="tx1"/>
              </a:solidFill>
              <a:latin typeface="+mj-lt"/>
            </a:endParaRPr>
          </a:p>
        </p:txBody>
      </p:sp>
      <p:pic>
        <p:nvPicPr>
          <p:cNvPr id="2050" name="Picture 2" descr="https://www.cis.umac.mo/images/staff-photo/fstlhu.jpg">
            <a:extLst>
              <a:ext uri="{FF2B5EF4-FFF2-40B4-BE49-F238E27FC236}">
                <a16:creationId xmlns:a16="http://schemas.microsoft.com/office/drawing/2014/main" id="{6D4F61A2-3169-4C21-B929-79B4F5EA0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086" y="257770"/>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cis.umac.mo/images/staff-photo/fstfw.jpg">
            <a:extLst>
              <a:ext uri="{FF2B5EF4-FFF2-40B4-BE49-F238E27FC236}">
                <a16:creationId xmlns:a16="http://schemas.microsoft.com/office/drawing/2014/main" id="{67F1F73B-47AA-463B-803C-4C9F810CD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033" y="1846857"/>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cis.umac.mo/images/staff-photo/bobzhang.jpg">
            <a:extLst>
              <a:ext uri="{FF2B5EF4-FFF2-40B4-BE49-F238E27FC236}">
                <a16:creationId xmlns:a16="http://schemas.microsoft.com/office/drawing/2014/main" id="{F802DED9-E8C8-40D2-855D-750A12CC6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340" y="1217887"/>
            <a:ext cx="105727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cis.umac.mo/images/staff-photo/fstcl.jpg">
            <a:extLst>
              <a:ext uri="{FF2B5EF4-FFF2-40B4-BE49-F238E27FC236}">
                <a16:creationId xmlns:a16="http://schemas.microsoft.com/office/drawing/2014/main" id="{750BF436-C5D2-4133-BC60-B851D115B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6720" y="2708158"/>
            <a:ext cx="1057275"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30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Select-</a:t>
            </a:r>
            <a:r>
              <a:rPr lang="en-US" dirty="0">
                <a:solidFill>
                  <a:srgbClr val="FF0000"/>
                </a:solidFill>
                <a:latin typeface="+mn-lt"/>
              </a:rPr>
              <a:t>Partition</a:t>
            </a:r>
            <a:r>
              <a:rPr lang="en-US" dirty="0">
                <a:latin typeface="+mn-lt"/>
              </a:rPr>
              <a:t>-Rank (SPR) Framework</a:t>
            </a:r>
          </a:p>
        </p:txBody>
      </p:sp>
      <p:sp>
        <p:nvSpPr>
          <p:cNvPr id="4" name="Oval 3"/>
          <p:cNvSpPr/>
          <p:nvPr/>
        </p:nvSpPr>
        <p:spPr>
          <a:xfrm>
            <a:off x="2794996"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val 4"/>
          <p:cNvSpPr/>
          <p:nvPr/>
        </p:nvSpPr>
        <p:spPr>
          <a:xfrm>
            <a:off x="3061175"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a:off x="4125890"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Oval 10"/>
          <p:cNvSpPr/>
          <p:nvPr/>
        </p:nvSpPr>
        <p:spPr>
          <a:xfrm>
            <a:off x="3327354"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Oval 11"/>
          <p:cNvSpPr/>
          <p:nvPr/>
        </p:nvSpPr>
        <p:spPr>
          <a:xfrm>
            <a:off x="3593533"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TextBox 16"/>
          <p:cNvSpPr txBox="1"/>
          <p:nvPr/>
        </p:nvSpPr>
        <p:spPr>
          <a:xfrm>
            <a:off x="1709682" y="1049372"/>
            <a:ext cx="739305" cy="253916"/>
          </a:xfrm>
          <a:prstGeom prst="rect">
            <a:avLst/>
          </a:prstGeom>
          <a:noFill/>
        </p:spPr>
        <p:txBody>
          <a:bodyPr wrap="none" rtlCol="0">
            <a:spAutoFit/>
          </a:bodyPr>
          <a:lstStyle/>
          <a:p>
            <a:r>
              <a:rPr lang="en-US" sz="1050" b="1" i="1" u="sng" dirty="0">
                <a:latin typeface="+mn-lt"/>
              </a:rPr>
              <a:t>Item set:</a:t>
            </a:r>
          </a:p>
        </p:txBody>
      </p:sp>
      <mc:AlternateContent xmlns:mc="http://schemas.openxmlformats.org/markup-compatibility/2006" xmlns:a14="http://schemas.microsoft.com/office/drawing/2010/main">
        <mc:Choice Requires="a14">
          <p:sp>
            <p:nvSpPr>
              <p:cNvPr id="49" name="TextBox 48"/>
              <p:cNvSpPr txBox="1"/>
              <p:nvPr/>
            </p:nvSpPr>
            <p:spPr>
              <a:xfrm>
                <a:off x="1338940" y="1569557"/>
                <a:ext cx="1347899" cy="253916"/>
              </a:xfrm>
              <a:prstGeom prst="rect">
                <a:avLst/>
              </a:prstGeom>
              <a:noFill/>
            </p:spPr>
            <p:txBody>
              <a:bodyPr wrap="square" rtlCol="0">
                <a:spAutoFit/>
              </a:bodyPr>
              <a:lstStyle/>
              <a:p>
                <a:r>
                  <a:rPr lang="en-US" sz="1050" b="1" dirty="0">
                    <a:latin typeface="+mn-lt"/>
                  </a:rPr>
                  <a:t>Compare with </a:t>
                </a:r>
                <a14:m>
                  <m:oMath xmlns:m="http://schemas.openxmlformats.org/officeDocument/2006/math">
                    <m:r>
                      <a:rPr lang="en-US" sz="1050" b="1" i="1">
                        <a:latin typeface="Cambria Math" panose="02040503050406030204" pitchFamily="18" charset="0"/>
                      </a:rPr>
                      <m:t>𝒓</m:t>
                    </m:r>
                  </m:oMath>
                </a14:m>
                <a:endParaRPr lang="en-US" sz="1050" b="1" dirty="0">
                  <a:latin typeface="+mn-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61252" y="2092743"/>
                <a:ext cx="1797199" cy="369332"/>
              </a:xfrm>
              <a:prstGeom prst="rect">
                <a:avLst/>
              </a:prstGeom>
              <a:blipFill>
                <a:blip r:embed="rId3"/>
                <a:stretch>
                  <a:fillRect l="-3051" t="-8197" b="-24590"/>
                </a:stretch>
              </a:blipFill>
            </p:spPr>
            <p:txBody>
              <a:bodyPr/>
              <a:lstStyle/>
              <a:p>
                <a:r>
                  <a:rPr lang="en-US">
                    <a:noFill/>
                  </a:rPr>
                  <a:t> </a:t>
                </a:r>
              </a:p>
            </p:txBody>
          </p:sp>
        </mc:Fallback>
      </mc:AlternateContent>
      <p:sp>
        <p:nvSpPr>
          <p:cNvPr id="57" name="Oval 56"/>
          <p:cNvSpPr/>
          <p:nvPr/>
        </p:nvSpPr>
        <p:spPr>
          <a:xfrm>
            <a:off x="4392069"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9" name="Oval 58"/>
          <p:cNvSpPr/>
          <p:nvPr/>
        </p:nvSpPr>
        <p:spPr>
          <a:xfrm>
            <a:off x="3859711" y="1118622"/>
            <a:ext cx="138500" cy="138500"/>
          </a:xfrm>
          <a:prstGeom prst="ellipse">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4" name="Oval 63"/>
          <p:cNvSpPr/>
          <p:nvPr/>
        </p:nvSpPr>
        <p:spPr>
          <a:xfrm>
            <a:off x="1538173" y="2731280"/>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66" name="Oval 65"/>
          <p:cNvSpPr/>
          <p:nvPr/>
        </p:nvSpPr>
        <p:spPr>
          <a:xfrm>
            <a:off x="2482773" y="2731280"/>
            <a:ext cx="138500" cy="138500"/>
          </a:xfrm>
          <a:prstGeom prst="ellipse">
            <a:avLst/>
          </a:prstGeom>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p>
        </p:txBody>
      </p:sp>
      <p:sp>
        <p:nvSpPr>
          <p:cNvPr id="67" name="Oval 66"/>
          <p:cNvSpPr/>
          <p:nvPr/>
        </p:nvSpPr>
        <p:spPr>
          <a:xfrm>
            <a:off x="1966231" y="2731280"/>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68" name="Oval 67"/>
          <p:cNvSpPr/>
          <p:nvPr/>
        </p:nvSpPr>
        <p:spPr>
          <a:xfrm>
            <a:off x="3465031" y="2731280"/>
            <a:ext cx="138500" cy="1385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sp>
        <p:nvSpPr>
          <p:cNvPr id="69" name="Oval 68"/>
          <p:cNvSpPr/>
          <p:nvPr/>
        </p:nvSpPr>
        <p:spPr>
          <a:xfrm>
            <a:off x="2932672" y="2731280"/>
            <a:ext cx="138500" cy="1385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sp>
        <p:nvSpPr>
          <p:cNvPr id="71" name="Rounded Rectangle 70"/>
          <p:cNvSpPr/>
          <p:nvPr/>
        </p:nvSpPr>
        <p:spPr>
          <a:xfrm>
            <a:off x="1402653" y="2659060"/>
            <a:ext cx="811057" cy="511238"/>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dirty="0">
                <a:solidFill>
                  <a:schemeClr val="tx1"/>
                </a:solidFill>
              </a:rPr>
              <a:t>Winners</a:t>
            </a:r>
            <a:r>
              <a:rPr lang="en-US" sz="1050" b="1" dirty="0">
                <a:solidFill>
                  <a:srgbClr val="FCA810"/>
                </a:solidFill>
              </a:rPr>
              <a:t> </a:t>
            </a:r>
          </a:p>
        </p:txBody>
      </p:sp>
      <p:sp>
        <p:nvSpPr>
          <p:cNvPr id="73" name="Rounded Rectangle 72"/>
          <p:cNvSpPr/>
          <p:nvPr/>
        </p:nvSpPr>
        <p:spPr>
          <a:xfrm>
            <a:off x="2859849" y="2659060"/>
            <a:ext cx="811057" cy="511238"/>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dirty="0">
                <a:solidFill>
                  <a:schemeClr val="tx1"/>
                </a:solidFill>
              </a:rPr>
              <a:t>Losers</a:t>
            </a:r>
            <a:endParaRPr lang="en-US" sz="1050" b="1" dirty="0">
              <a:solidFill>
                <a:srgbClr val="FCA810"/>
              </a:solidFill>
            </a:endParaRPr>
          </a:p>
        </p:txBody>
      </p:sp>
      <p:sp>
        <p:nvSpPr>
          <p:cNvPr id="74" name="Rounded Rectangle 73"/>
          <p:cNvSpPr/>
          <p:nvPr/>
        </p:nvSpPr>
        <p:spPr>
          <a:xfrm>
            <a:off x="2320756" y="2655468"/>
            <a:ext cx="463991" cy="511238"/>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dirty="0">
                <a:solidFill>
                  <a:schemeClr val="tx1"/>
                </a:solidFill>
              </a:rPr>
              <a:t>Ties</a:t>
            </a:r>
            <a:endParaRPr lang="en-US" sz="1050" b="1" dirty="0">
              <a:solidFill>
                <a:srgbClr val="FCA810"/>
              </a:solidFill>
            </a:endParaRPr>
          </a:p>
        </p:txBody>
      </p:sp>
      <p:cxnSp>
        <p:nvCxnSpPr>
          <p:cNvPr id="78" name="Straight Arrow Connector 77"/>
          <p:cNvCxnSpPr/>
          <p:nvPr/>
        </p:nvCxnSpPr>
        <p:spPr>
          <a:xfrm>
            <a:off x="2084993" y="1918777"/>
            <a:ext cx="8871" cy="6408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110171" y="1993707"/>
            <a:ext cx="1805348" cy="253916"/>
          </a:xfrm>
          <a:prstGeom prst="rect">
            <a:avLst/>
          </a:prstGeom>
          <a:noFill/>
        </p:spPr>
        <p:txBody>
          <a:bodyPr wrap="square" rtlCol="0">
            <a:spAutoFit/>
          </a:bodyPr>
          <a:lstStyle/>
          <a:p>
            <a:r>
              <a:rPr lang="en-US" sz="1050" b="1" i="1" u="sng" dirty="0">
                <a:solidFill>
                  <a:srgbClr val="FF0000"/>
                </a:solidFill>
                <a:latin typeface="+mn-lt"/>
              </a:rPr>
              <a:t>Partition</a:t>
            </a:r>
            <a:r>
              <a:rPr lang="en-US" sz="1050" b="1" dirty="0">
                <a:solidFill>
                  <a:srgbClr val="FF0000"/>
                </a:solidFill>
                <a:latin typeface="+mn-lt"/>
              </a:rPr>
              <a:t> item set</a:t>
            </a:r>
          </a:p>
        </p:txBody>
      </p:sp>
      <p:cxnSp>
        <p:nvCxnSpPr>
          <p:cNvPr id="171" name="直接箭头连接符 75"/>
          <p:cNvCxnSpPr/>
          <p:nvPr/>
        </p:nvCxnSpPr>
        <p:spPr>
          <a:xfrm>
            <a:off x="1365943" y="4043565"/>
            <a:ext cx="1027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7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294" t="325" r="23970" b="17286"/>
          <a:stretch/>
        </p:blipFill>
        <p:spPr bwMode="auto">
          <a:xfrm>
            <a:off x="1338939" y="3503946"/>
            <a:ext cx="1027546" cy="46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3" name="直接连接符 77"/>
          <p:cNvCxnSpPr/>
          <p:nvPr/>
        </p:nvCxnSpPr>
        <p:spPr>
          <a:xfrm>
            <a:off x="2149029" y="3869235"/>
            <a:ext cx="0" cy="15078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081605" y="4016084"/>
            <a:ext cx="175436" cy="253916"/>
          </a:xfrm>
          <a:prstGeom prst="rect">
            <a:avLst/>
          </a:prstGeom>
          <a:noFill/>
        </p:spPr>
        <p:txBody>
          <a:bodyPr wrap="square" rtlCol="0">
            <a:spAutoFit/>
          </a:bodyPr>
          <a:lstStyle/>
          <a:p>
            <a:r>
              <a:rPr lang="en-US" altLang="zh-CN" sz="1050" dirty="0">
                <a:latin typeface="+mn-lt"/>
              </a:rPr>
              <a:t>0</a:t>
            </a:r>
            <a:endParaRPr lang="zh-CN" altLang="en-US" sz="1050" dirty="0">
              <a:latin typeface="+mn-lt"/>
            </a:endParaRPr>
          </a:p>
        </p:txBody>
      </p:sp>
      <mc:AlternateContent xmlns:mc="http://schemas.openxmlformats.org/markup-compatibility/2006" xmlns:a14="http://schemas.microsoft.com/office/drawing/2010/main">
        <mc:Choice Requires="a14">
          <p:sp>
            <p:nvSpPr>
              <p:cNvPr id="175" name="TextBox 174"/>
              <p:cNvSpPr txBox="1"/>
              <p:nvPr/>
            </p:nvSpPr>
            <p:spPr>
              <a:xfrm>
                <a:off x="2255560" y="3984815"/>
                <a:ext cx="200498"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500" i="1">
                          <a:latin typeface="Cambria Math" panose="02040503050406030204" pitchFamily="18" charset="0"/>
                        </a:rPr>
                        <m:t>𝜇</m:t>
                      </m:r>
                    </m:oMath>
                  </m:oMathPara>
                </a14:m>
                <a:endParaRPr lang="zh-CN" altLang="en-US" sz="1500" dirty="0">
                  <a:latin typeface="+mn-lt"/>
                </a:endParaRPr>
              </a:p>
            </p:txBody>
          </p:sp>
        </mc:Choice>
        <mc:Fallback xmlns="">
          <p:sp>
            <p:nvSpPr>
              <p:cNvPr id="175" name="TextBox 174"/>
              <p:cNvSpPr txBox="1">
                <a:spLocks noRot="1" noChangeAspect="1" noMove="1" noResize="1" noEditPoints="1" noAdjustHandles="1" noChangeArrowheads="1" noChangeShapeType="1" noTextEdit="1"/>
              </p:cNvSpPr>
              <p:nvPr/>
            </p:nvSpPr>
            <p:spPr>
              <a:xfrm>
                <a:off x="1483414" y="5313086"/>
                <a:ext cx="267330" cy="400110"/>
              </a:xfrm>
              <a:prstGeom prst="rect">
                <a:avLst/>
              </a:prstGeom>
              <a:blipFill>
                <a:blip r:embed="rId5"/>
                <a:stretch>
                  <a:fillRect r="-20455" b="-6154"/>
                </a:stretch>
              </a:blipFill>
            </p:spPr>
            <p:txBody>
              <a:bodyPr/>
              <a:lstStyle/>
              <a:p>
                <a:r>
                  <a:rPr lang="en-US">
                    <a:noFill/>
                  </a:rPr>
                  <a:t> </a:t>
                </a:r>
              </a:p>
            </p:txBody>
          </p:sp>
        </mc:Fallback>
      </mc:AlternateContent>
      <p:cxnSp>
        <p:nvCxnSpPr>
          <p:cNvPr id="180" name="直接连接符 84"/>
          <p:cNvCxnSpPr/>
          <p:nvPr/>
        </p:nvCxnSpPr>
        <p:spPr>
          <a:xfrm flipH="1">
            <a:off x="1510162" y="3655929"/>
            <a:ext cx="475956" cy="36409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p:cNvSpPr txBox="1"/>
              <p:nvPr/>
            </p:nvSpPr>
            <p:spPr>
              <a:xfrm>
                <a:off x="1878999" y="4013639"/>
                <a:ext cx="1754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𝑈</m:t>
                      </m:r>
                    </m:oMath>
                  </m:oMathPara>
                </a14:m>
                <a:endParaRPr lang="zh-CN" altLang="en-US" sz="1050" dirty="0">
                  <a:latin typeface="+mn-lt"/>
                </a:endParaRPr>
              </a:p>
            </p:txBody>
          </p:sp>
        </mc:Choice>
        <mc:Fallback xmlns="">
          <p:sp>
            <p:nvSpPr>
              <p:cNvPr id="185" name="TextBox 184"/>
              <p:cNvSpPr txBox="1">
                <a:spLocks noRot="1" noChangeAspect="1" noMove="1" noResize="1" noEditPoints="1" noAdjustHandles="1" noChangeArrowheads="1" noChangeShapeType="1" noTextEdit="1"/>
              </p:cNvSpPr>
              <p:nvPr/>
            </p:nvSpPr>
            <p:spPr>
              <a:xfrm>
                <a:off x="981332" y="5351518"/>
                <a:ext cx="233914" cy="369332"/>
              </a:xfrm>
              <a:prstGeom prst="rect">
                <a:avLst/>
              </a:prstGeom>
              <a:blipFill>
                <a:blip r:embed="rId6"/>
                <a:stretch>
                  <a:fillRect r="-42105"/>
                </a:stretch>
              </a:blipFill>
            </p:spPr>
            <p:txBody>
              <a:bodyPr/>
              <a:lstStyle/>
              <a:p>
                <a:r>
                  <a:rPr lang="en-US">
                    <a:noFill/>
                  </a:rPr>
                  <a:t> </a:t>
                </a:r>
              </a:p>
            </p:txBody>
          </p:sp>
        </mc:Fallback>
      </mc:AlternateContent>
      <p:cxnSp>
        <p:nvCxnSpPr>
          <p:cNvPr id="264" name="直接连接符 84"/>
          <p:cNvCxnSpPr/>
          <p:nvPr/>
        </p:nvCxnSpPr>
        <p:spPr>
          <a:xfrm flipH="1">
            <a:off x="1680269" y="3796665"/>
            <a:ext cx="315423" cy="24129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5" name="直接连接符 84"/>
          <p:cNvCxnSpPr/>
          <p:nvPr/>
        </p:nvCxnSpPr>
        <p:spPr>
          <a:xfrm flipH="1">
            <a:off x="1604815" y="3566392"/>
            <a:ext cx="315261" cy="24116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6" name="直接连接符 84"/>
          <p:cNvCxnSpPr/>
          <p:nvPr/>
        </p:nvCxnSpPr>
        <p:spPr>
          <a:xfrm flipH="1">
            <a:off x="1872929" y="3911377"/>
            <a:ext cx="153724" cy="11759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2" name="直接箭头连接符 75"/>
          <p:cNvCxnSpPr/>
          <p:nvPr/>
        </p:nvCxnSpPr>
        <p:spPr>
          <a:xfrm>
            <a:off x="2565371" y="4029953"/>
            <a:ext cx="1027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3"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294" t="325" r="23970" b="17286"/>
          <a:stretch/>
        </p:blipFill>
        <p:spPr bwMode="auto">
          <a:xfrm>
            <a:off x="2538367" y="3490334"/>
            <a:ext cx="1027546" cy="46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4" name="直接连接符 77"/>
          <p:cNvCxnSpPr/>
          <p:nvPr/>
        </p:nvCxnSpPr>
        <p:spPr>
          <a:xfrm>
            <a:off x="2996118" y="3559525"/>
            <a:ext cx="21331" cy="48404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2907264" y="4024304"/>
            <a:ext cx="175436" cy="253916"/>
          </a:xfrm>
          <a:prstGeom prst="rect">
            <a:avLst/>
          </a:prstGeom>
          <a:noFill/>
        </p:spPr>
        <p:txBody>
          <a:bodyPr wrap="square" rtlCol="0">
            <a:spAutoFit/>
          </a:bodyPr>
          <a:lstStyle/>
          <a:p>
            <a:r>
              <a:rPr lang="en-US" altLang="zh-CN" sz="1050" dirty="0">
                <a:latin typeface="+mn-lt"/>
              </a:rPr>
              <a:t>0</a:t>
            </a:r>
            <a:endParaRPr lang="zh-CN" altLang="en-US" sz="1050" dirty="0">
              <a:latin typeface="+mn-lt"/>
            </a:endParaRPr>
          </a:p>
        </p:txBody>
      </p:sp>
      <mc:AlternateContent xmlns:mc="http://schemas.openxmlformats.org/markup-compatibility/2006" xmlns:a14="http://schemas.microsoft.com/office/drawing/2010/main">
        <mc:Choice Requires="a14">
          <p:sp>
            <p:nvSpPr>
              <p:cNvPr id="276" name="TextBox 275"/>
              <p:cNvSpPr txBox="1"/>
              <p:nvPr/>
            </p:nvSpPr>
            <p:spPr>
              <a:xfrm>
                <a:off x="3454988" y="3971202"/>
                <a:ext cx="200498"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500" i="1">
                          <a:latin typeface="Cambria Math" panose="02040503050406030204" pitchFamily="18" charset="0"/>
                        </a:rPr>
                        <m:t>𝜇</m:t>
                      </m:r>
                    </m:oMath>
                  </m:oMathPara>
                </a14:m>
                <a:endParaRPr lang="zh-CN" altLang="en-US" sz="1500" dirty="0">
                  <a:latin typeface="+mn-lt"/>
                </a:endParaRPr>
              </a:p>
            </p:txBody>
          </p:sp>
        </mc:Choice>
        <mc:Fallback xmlns="">
          <p:sp>
            <p:nvSpPr>
              <p:cNvPr id="276" name="TextBox 275"/>
              <p:cNvSpPr txBox="1">
                <a:spLocks noRot="1" noChangeAspect="1" noMove="1" noResize="1" noEditPoints="1" noAdjustHandles="1" noChangeArrowheads="1" noChangeShapeType="1" noTextEdit="1"/>
              </p:cNvSpPr>
              <p:nvPr/>
            </p:nvSpPr>
            <p:spPr>
              <a:xfrm>
                <a:off x="3082651" y="5294936"/>
                <a:ext cx="267330" cy="400110"/>
              </a:xfrm>
              <a:prstGeom prst="rect">
                <a:avLst/>
              </a:prstGeom>
              <a:blipFill>
                <a:blip r:embed="rId8"/>
                <a:stretch>
                  <a:fillRect r="-18182" b="-6154"/>
                </a:stretch>
              </a:blipFill>
            </p:spPr>
            <p:txBody>
              <a:bodyPr/>
              <a:lstStyle/>
              <a:p>
                <a:r>
                  <a:rPr lang="en-US">
                    <a:noFill/>
                  </a:rPr>
                  <a:t> </a:t>
                </a:r>
              </a:p>
            </p:txBody>
          </p:sp>
        </mc:Fallback>
      </mc:AlternateContent>
      <p:cxnSp>
        <p:nvCxnSpPr>
          <p:cNvPr id="277" name="直接连接符 80"/>
          <p:cNvCxnSpPr/>
          <p:nvPr/>
        </p:nvCxnSpPr>
        <p:spPr>
          <a:xfrm>
            <a:off x="2831618" y="3733110"/>
            <a:ext cx="0" cy="27636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78" name="直接连接符 84"/>
          <p:cNvCxnSpPr/>
          <p:nvPr/>
        </p:nvCxnSpPr>
        <p:spPr>
          <a:xfrm flipH="1">
            <a:off x="2855004" y="3658547"/>
            <a:ext cx="343762" cy="262968"/>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9" name="TextBox 278"/>
              <p:cNvSpPr txBox="1"/>
              <p:nvPr/>
            </p:nvSpPr>
            <p:spPr>
              <a:xfrm>
                <a:off x="2731828" y="4007858"/>
                <a:ext cx="1754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oMath>
                  </m:oMathPara>
                </a14:m>
                <a:endParaRPr lang="zh-CN" altLang="en-US" sz="1050" dirty="0">
                  <a:latin typeface="+mn-lt"/>
                </a:endParaRPr>
              </a:p>
            </p:txBody>
          </p:sp>
        </mc:Choice>
        <mc:Fallback xmlns="">
          <p:sp>
            <p:nvSpPr>
              <p:cNvPr id="279" name="TextBox 278"/>
              <p:cNvSpPr txBox="1">
                <a:spLocks noRot="1" noChangeAspect="1" noMove="1" noResize="1" noEditPoints="1" noAdjustHandles="1" noChangeArrowheads="1" noChangeShapeType="1" noTextEdit="1"/>
              </p:cNvSpPr>
              <p:nvPr/>
            </p:nvSpPr>
            <p:spPr>
              <a:xfrm>
                <a:off x="2118438" y="5343810"/>
                <a:ext cx="233914" cy="369332"/>
              </a:xfrm>
              <a:prstGeom prst="rect">
                <a:avLst/>
              </a:prstGeom>
              <a:blipFill>
                <a:blip r:embed="rId9"/>
                <a:stretch>
                  <a:fillRect r="-26316"/>
                </a:stretch>
              </a:blipFill>
            </p:spPr>
            <p:txBody>
              <a:bodyPr/>
              <a:lstStyle/>
              <a:p>
                <a:r>
                  <a:rPr lang="en-US">
                    <a:noFill/>
                  </a:rPr>
                  <a:t> </a:t>
                </a:r>
              </a:p>
            </p:txBody>
          </p:sp>
        </mc:Fallback>
      </mc:AlternateContent>
      <p:cxnSp>
        <p:nvCxnSpPr>
          <p:cNvPr id="280" name="直接连接符 84"/>
          <p:cNvCxnSpPr/>
          <p:nvPr/>
        </p:nvCxnSpPr>
        <p:spPr>
          <a:xfrm flipH="1">
            <a:off x="2972665" y="3775050"/>
            <a:ext cx="315423" cy="24129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1" name="直接连接符 84"/>
          <p:cNvCxnSpPr/>
          <p:nvPr/>
        </p:nvCxnSpPr>
        <p:spPr>
          <a:xfrm flipH="1">
            <a:off x="2866697" y="3542700"/>
            <a:ext cx="261906" cy="20035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2" name="直接连接符 84"/>
          <p:cNvCxnSpPr/>
          <p:nvPr/>
        </p:nvCxnSpPr>
        <p:spPr>
          <a:xfrm flipH="1">
            <a:off x="3200517" y="3871293"/>
            <a:ext cx="207406" cy="15866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3" name="直接箭头连接符 75"/>
          <p:cNvCxnSpPr/>
          <p:nvPr/>
        </p:nvCxnSpPr>
        <p:spPr>
          <a:xfrm>
            <a:off x="3758953" y="4027251"/>
            <a:ext cx="102755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4"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5294" t="325" r="23970" b="17286"/>
          <a:stretch/>
        </p:blipFill>
        <p:spPr bwMode="auto">
          <a:xfrm>
            <a:off x="3731949" y="3487632"/>
            <a:ext cx="1027546" cy="46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5" name="直接连接符 77"/>
          <p:cNvCxnSpPr>
            <a:endCxn id="286" idx="0"/>
          </p:cNvCxnSpPr>
          <p:nvPr/>
        </p:nvCxnSpPr>
        <p:spPr>
          <a:xfrm>
            <a:off x="3873672" y="3869235"/>
            <a:ext cx="0" cy="1507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3785954" y="4020021"/>
            <a:ext cx="175436" cy="253916"/>
          </a:xfrm>
          <a:prstGeom prst="rect">
            <a:avLst/>
          </a:prstGeom>
          <a:noFill/>
        </p:spPr>
        <p:txBody>
          <a:bodyPr wrap="square" rtlCol="0">
            <a:spAutoFit/>
          </a:bodyPr>
          <a:lstStyle/>
          <a:p>
            <a:r>
              <a:rPr lang="en-US" altLang="zh-CN" sz="1050" dirty="0">
                <a:latin typeface="+mn-lt"/>
              </a:rPr>
              <a:t>0</a:t>
            </a:r>
            <a:endParaRPr lang="zh-CN" altLang="en-US" sz="1050" dirty="0">
              <a:latin typeface="+mn-lt"/>
            </a:endParaRPr>
          </a:p>
        </p:txBody>
      </p:sp>
      <mc:AlternateContent xmlns:mc="http://schemas.openxmlformats.org/markup-compatibility/2006" xmlns:a14="http://schemas.microsoft.com/office/drawing/2010/main">
        <mc:Choice Requires="a14">
          <p:sp>
            <p:nvSpPr>
              <p:cNvPr id="287" name="TextBox 286"/>
              <p:cNvSpPr txBox="1"/>
              <p:nvPr/>
            </p:nvSpPr>
            <p:spPr>
              <a:xfrm>
                <a:off x="4648570" y="3968501"/>
                <a:ext cx="200498"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1500" i="1">
                          <a:latin typeface="Cambria Math" panose="02040503050406030204" pitchFamily="18" charset="0"/>
                        </a:rPr>
                        <m:t>𝜇</m:t>
                      </m:r>
                    </m:oMath>
                  </m:oMathPara>
                </a14:m>
                <a:endParaRPr lang="zh-CN" altLang="en-US" sz="1500" dirty="0">
                  <a:latin typeface="+mn-lt"/>
                </a:endParaRPr>
              </a:p>
            </p:txBody>
          </p:sp>
        </mc:Choice>
        <mc:Fallback xmlns="">
          <p:sp>
            <p:nvSpPr>
              <p:cNvPr id="287" name="TextBox 286"/>
              <p:cNvSpPr txBox="1">
                <a:spLocks noRot="1" noChangeAspect="1" noMove="1" noResize="1" noEditPoints="1" noAdjustHandles="1" noChangeArrowheads="1" noChangeShapeType="1" noTextEdit="1"/>
              </p:cNvSpPr>
              <p:nvPr/>
            </p:nvSpPr>
            <p:spPr>
              <a:xfrm>
                <a:off x="4674093" y="5291334"/>
                <a:ext cx="267330" cy="400110"/>
              </a:xfrm>
              <a:prstGeom prst="rect">
                <a:avLst/>
              </a:prstGeom>
              <a:blipFill>
                <a:blip r:embed="rId11"/>
                <a:stretch>
                  <a:fillRect r="-18182" b="-4545"/>
                </a:stretch>
              </a:blipFill>
            </p:spPr>
            <p:txBody>
              <a:bodyPr/>
              <a:lstStyle/>
              <a:p>
                <a:r>
                  <a:rPr lang="en-US">
                    <a:noFill/>
                  </a:rPr>
                  <a:t> </a:t>
                </a:r>
              </a:p>
            </p:txBody>
          </p:sp>
        </mc:Fallback>
      </mc:AlternateContent>
      <p:cxnSp>
        <p:nvCxnSpPr>
          <p:cNvPr id="288" name="直接连接符 80"/>
          <p:cNvCxnSpPr/>
          <p:nvPr/>
        </p:nvCxnSpPr>
        <p:spPr>
          <a:xfrm>
            <a:off x="4025200" y="3730408"/>
            <a:ext cx="0" cy="27636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9" name="直接连接符 84"/>
          <p:cNvCxnSpPr/>
          <p:nvPr/>
        </p:nvCxnSpPr>
        <p:spPr>
          <a:xfrm flipH="1">
            <a:off x="4048585" y="3655846"/>
            <a:ext cx="343762" cy="262968"/>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0" name="TextBox 289"/>
              <p:cNvSpPr txBox="1"/>
              <p:nvPr/>
            </p:nvSpPr>
            <p:spPr>
              <a:xfrm>
                <a:off x="3925410" y="4005156"/>
                <a:ext cx="1754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oMath>
                  </m:oMathPara>
                </a14:m>
                <a:endParaRPr lang="zh-CN" altLang="en-US" sz="1050" dirty="0">
                  <a:latin typeface="+mn-lt"/>
                </a:endParaRPr>
              </a:p>
            </p:txBody>
          </p:sp>
        </mc:Choice>
        <mc:Fallback xmlns="">
          <p:sp>
            <p:nvSpPr>
              <p:cNvPr id="290" name="TextBox 289"/>
              <p:cNvSpPr txBox="1">
                <a:spLocks noRot="1" noChangeAspect="1" noMove="1" noResize="1" noEditPoints="1" noAdjustHandles="1" noChangeArrowheads="1" noChangeShapeType="1" noTextEdit="1"/>
              </p:cNvSpPr>
              <p:nvPr/>
            </p:nvSpPr>
            <p:spPr>
              <a:xfrm>
                <a:off x="3709880" y="5340208"/>
                <a:ext cx="233914" cy="369332"/>
              </a:xfrm>
              <a:prstGeom prst="rect">
                <a:avLst/>
              </a:prstGeom>
              <a:blipFill>
                <a:blip r:embed="rId12"/>
                <a:stretch>
                  <a:fillRect r="-26316"/>
                </a:stretch>
              </a:blipFill>
            </p:spPr>
            <p:txBody>
              <a:bodyPr/>
              <a:lstStyle/>
              <a:p>
                <a:r>
                  <a:rPr lang="en-US">
                    <a:noFill/>
                  </a:rPr>
                  <a:t> </a:t>
                </a:r>
              </a:p>
            </p:txBody>
          </p:sp>
        </mc:Fallback>
      </mc:AlternateContent>
      <p:cxnSp>
        <p:nvCxnSpPr>
          <p:cNvPr id="291" name="直接连接符 84"/>
          <p:cNvCxnSpPr/>
          <p:nvPr/>
        </p:nvCxnSpPr>
        <p:spPr>
          <a:xfrm flipH="1">
            <a:off x="4166246" y="3772348"/>
            <a:ext cx="315423" cy="24129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2" name="直接连接符 84"/>
          <p:cNvCxnSpPr/>
          <p:nvPr/>
        </p:nvCxnSpPr>
        <p:spPr>
          <a:xfrm flipH="1">
            <a:off x="4060278" y="3539998"/>
            <a:ext cx="261906" cy="20035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3" name="直接连接符 84"/>
          <p:cNvCxnSpPr/>
          <p:nvPr/>
        </p:nvCxnSpPr>
        <p:spPr>
          <a:xfrm flipH="1">
            <a:off x="4394098" y="3868591"/>
            <a:ext cx="207406" cy="15866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4" name="直接连接符 80"/>
          <p:cNvCxnSpPr/>
          <p:nvPr/>
        </p:nvCxnSpPr>
        <p:spPr>
          <a:xfrm>
            <a:off x="2036267" y="3737953"/>
            <a:ext cx="0" cy="27636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00" name="Rectangle 299"/>
          <p:cNvSpPr/>
          <p:nvPr/>
        </p:nvSpPr>
        <p:spPr>
          <a:xfrm>
            <a:off x="1476200" y="4205148"/>
            <a:ext cx="715260" cy="253916"/>
          </a:xfrm>
          <a:prstGeom prst="rect">
            <a:avLst/>
          </a:prstGeom>
        </p:spPr>
        <p:txBody>
          <a:bodyPr wrap="none">
            <a:spAutoFit/>
          </a:bodyPr>
          <a:lstStyle/>
          <a:p>
            <a:r>
              <a:rPr lang="en-US" sz="1050" b="1" dirty="0">
                <a:latin typeface="+mn-lt"/>
              </a:rPr>
              <a:t>Winners</a:t>
            </a:r>
            <a:endParaRPr lang="en-US" sz="1050" dirty="0">
              <a:latin typeface="+mn-lt"/>
            </a:endParaRPr>
          </a:p>
        </p:txBody>
      </p:sp>
      <p:sp>
        <p:nvSpPr>
          <p:cNvPr id="301" name="Rectangle 300"/>
          <p:cNvSpPr/>
          <p:nvPr/>
        </p:nvSpPr>
        <p:spPr>
          <a:xfrm>
            <a:off x="2825423" y="4205148"/>
            <a:ext cx="453970" cy="253916"/>
          </a:xfrm>
          <a:prstGeom prst="rect">
            <a:avLst/>
          </a:prstGeom>
        </p:spPr>
        <p:txBody>
          <a:bodyPr wrap="none">
            <a:spAutoFit/>
          </a:bodyPr>
          <a:lstStyle/>
          <a:p>
            <a:r>
              <a:rPr lang="en-US" sz="1050" b="1" dirty="0">
                <a:latin typeface="+mn-lt"/>
              </a:rPr>
              <a:t>Ties</a:t>
            </a:r>
            <a:endParaRPr lang="en-US" sz="1050" dirty="0">
              <a:latin typeface="+mn-lt"/>
            </a:endParaRPr>
          </a:p>
        </p:txBody>
      </p:sp>
      <p:sp>
        <p:nvSpPr>
          <p:cNvPr id="302" name="Rectangle 301"/>
          <p:cNvSpPr/>
          <p:nvPr/>
        </p:nvSpPr>
        <p:spPr>
          <a:xfrm>
            <a:off x="3913678" y="4184192"/>
            <a:ext cx="627095" cy="253916"/>
          </a:xfrm>
          <a:prstGeom prst="rect">
            <a:avLst/>
          </a:prstGeom>
        </p:spPr>
        <p:txBody>
          <a:bodyPr wrap="none">
            <a:spAutoFit/>
          </a:bodyPr>
          <a:lstStyle/>
          <a:p>
            <a:r>
              <a:rPr lang="en-US" sz="1050" b="1" dirty="0">
                <a:latin typeface="+mn-lt"/>
              </a:rPr>
              <a:t>Losers</a:t>
            </a:r>
            <a:endParaRPr lang="en-US" sz="1050" dirty="0">
              <a:latin typeface="+mn-lt"/>
            </a:endParaRPr>
          </a:p>
        </p:txBody>
      </p:sp>
      <p:sp>
        <p:nvSpPr>
          <p:cNvPr id="3" name="Footer Placeholder 2"/>
          <p:cNvSpPr>
            <a:spLocks noGrp="1"/>
          </p:cNvSpPr>
          <p:nvPr>
            <p:ph type="ftr" sz="quarter" idx="11"/>
          </p:nvPr>
        </p:nvSpPr>
        <p:spPr/>
        <p:txBody>
          <a:bodyPr/>
          <a:lstStyle/>
          <a:p>
            <a:pPr>
              <a:defRPr/>
            </a:pPr>
            <a:r>
              <a:rPr lang="en-US" altLang="zh-CN"/>
              <a:t>SIGMOD'17 Chicago</a:t>
            </a:r>
            <a:endParaRPr lang="zh-CN" altLang="en-US"/>
          </a:p>
        </p:txBody>
      </p:sp>
      <p:sp>
        <p:nvSpPr>
          <p:cNvPr id="9" name="TextBox 8"/>
          <p:cNvSpPr txBox="1"/>
          <p:nvPr/>
        </p:nvSpPr>
        <p:spPr>
          <a:xfrm>
            <a:off x="3913678" y="1471830"/>
            <a:ext cx="3416320" cy="369332"/>
          </a:xfrm>
          <a:prstGeom prst="rect">
            <a:avLst/>
          </a:prstGeom>
          <a:noFill/>
        </p:spPr>
        <p:txBody>
          <a:bodyPr wrap="none" rtlCol="0">
            <a:spAutoFit/>
          </a:bodyPr>
          <a:lstStyle/>
          <a:p>
            <a:r>
              <a:rPr lang="en-US" sz="1800" i="1" dirty="0">
                <a:latin typeface="+mj-lt"/>
              </a:rPr>
              <a:t>Partition the Item Set in Parallel</a:t>
            </a:r>
          </a:p>
        </p:txBody>
      </p:sp>
      <mc:AlternateContent xmlns:mc="http://schemas.openxmlformats.org/markup-compatibility/2006" xmlns:a14="http://schemas.microsoft.com/office/drawing/2010/main">
        <mc:Choice Requires="a14">
          <p:sp>
            <p:nvSpPr>
              <p:cNvPr id="10" name="TextBox 9"/>
              <p:cNvSpPr txBox="1"/>
              <p:nvPr/>
            </p:nvSpPr>
            <p:spPr>
              <a:xfrm>
                <a:off x="3913678" y="1869672"/>
                <a:ext cx="3945166" cy="577081"/>
              </a:xfrm>
              <a:prstGeom prst="rect">
                <a:avLst/>
              </a:prstGeom>
              <a:noFill/>
            </p:spPr>
            <p:txBody>
              <a:bodyPr wrap="square" rtlCol="0">
                <a:spAutoFit/>
              </a:bodyPr>
              <a:lstStyle/>
              <a:p>
                <a:r>
                  <a:rPr lang="en-US" sz="1050" dirty="0"/>
                  <a:t>There are </a:t>
                </a:r>
                <a14:m>
                  <m:oMath xmlns:m="http://schemas.openxmlformats.org/officeDocument/2006/math">
                    <m:r>
                      <a:rPr lang="en-US" sz="1050" i="1" dirty="0">
                        <a:latin typeface="Cambria Math" panose="02040503050406030204" pitchFamily="18" charset="0"/>
                      </a:rPr>
                      <m:t>𝑛</m:t>
                    </m:r>
                    <m:r>
                      <a:rPr lang="en-US" sz="1050" i="1" dirty="0">
                        <a:latin typeface="Cambria Math" panose="02040503050406030204" pitchFamily="18" charset="0"/>
                      </a:rPr>
                      <m:t>−1</m:t>
                    </m:r>
                  </m:oMath>
                </a14:m>
                <a:r>
                  <a:rPr lang="en-US" sz="1050" dirty="0"/>
                  <a:t> pairwise comparisons.</a:t>
                </a:r>
              </a:p>
              <a:p>
                <a:r>
                  <a:rPr lang="en-US" sz="1050" dirty="0"/>
                  <a:t>One more microtask for every non-distinguished pair is outsourced in parallel.</a:t>
                </a:r>
              </a:p>
            </p:txBody>
          </p:sp>
        </mc:Choice>
        <mc:Fallback xmlns="">
          <p:sp>
            <p:nvSpPr>
              <p:cNvPr id="10" name="TextBox 9"/>
              <p:cNvSpPr txBox="1">
                <a:spLocks noRot="1" noChangeAspect="1" noMove="1" noResize="1" noEditPoints="1" noAdjustHandles="1" noChangeArrowheads="1" noChangeShapeType="1" noTextEdit="1"/>
              </p:cNvSpPr>
              <p:nvPr/>
            </p:nvSpPr>
            <p:spPr>
              <a:xfrm>
                <a:off x="3694237" y="2492896"/>
                <a:ext cx="5260221" cy="923330"/>
              </a:xfrm>
              <a:prstGeom prst="rect">
                <a:avLst/>
              </a:prstGeom>
              <a:blipFill>
                <a:blip r:embed="rId13"/>
                <a:stretch>
                  <a:fillRect l="-927" t="-3974" b="-9934"/>
                </a:stretch>
              </a:blipFill>
            </p:spPr>
            <p:txBody>
              <a:bodyPr/>
              <a:lstStyle/>
              <a:p>
                <a:r>
                  <a:rPr lang="en-US">
                    <a:noFill/>
                  </a:rPr>
                  <a:t> </a:t>
                </a:r>
              </a:p>
            </p:txBody>
          </p:sp>
        </mc:Fallback>
      </mc:AlternateContent>
      <p:sp>
        <p:nvSpPr>
          <p:cNvPr id="109" name="Arc 108"/>
          <p:cNvSpPr/>
          <p:nvPr/>
        </p:nvSpPr>
        <p:spPr>
          <a:xfrm rot="19528631">
            <a:off x="2488768" y="1207206"/>
            <a:ext cx="1499519" cy="487099"/>
          </a:xfrm>
          <a:prstGeom prst="arc">
            <a:avLst>
              <a:gd name="adj1" fmla="val 11064057"/>
              <a:gd name="adj2" fmla="val 14413126"/>
            </a:avLst>
          </a:prstGeom>
          <a:ln w="28575">
            <a:solidFill>
              <a:srgbClr val="FF0000"/>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solidFill>
                <a:srgbClr val="FF0000"/>
              </a:solidFill>
            </a:endParaRPr>
          </a:p>
        </p:txBody>
      </p:sp>
      <p:sp>
        <p:nvSpPr>
          <p:cNvPr id="110" name="Oval 109"/>
          <p:cNvSpPr/>
          <p:nvPr/>
        </p:nvSpPr>
        <p:spPr>
          <a:xfrm>
            <a:off x="1742878" y="2731280"/>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111" name="Oval 110"/>
          <p:cNvSpPr/>
          <p:nvPr/>
        </p:nvSpPr>
        <p:spPr>
          <a:xfrm>
            <a:off x="3198765" y="2731280"/>
            <a:ext cx="138500" cy="13850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p>
        </p:txBody>
      </p:sp>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12587" y="2860962"/>
            <a:ext cx="342900" cy="342900"/>
          </a:xfrm>
          <a:prstGeom prst="rect">
            <a:avLst/>
          </a:prstGeom>
        </p:spPr>
      </p:pic>
      <p:pic>
        <p:nvPicPr>
          <p:cNvPr id="113" name="Picture 1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14950" y="2860962"/>
            <a:ext cx="342900" cy="342900"/>
          </a:xfrm>
          <a:prstGeom prst="rect">
            <a:avLst/>
          </a:prstGeom>
        </p:spPr>
      </p:pic>
      <p:pic>
        <p:nvPicPr>
          <p:cNvPr id="114" name="Picture 1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8552" y="3302669"/>
            <a:ext cx="342900" cy="342900"/>
          </a:xfrm>
          <a:prstGeom prst="rect">
            <a:avLst/>
          </a:prstGeom>
        </p:spPr>
      </p:pic>
      <p:pic>
        <p:nvPicPr>
          <p:cNvPr id="115" name="Picture 1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96114" y="3302669"/>
            <a:ext cx="342900" cy="342900"/>
          </a:xfrm>
          <a:prstGeom prst="rect">
            <a:avLst/>
          </a:prstGeom>
        </p:spPr>
      </p:pic>
      <p:pic>
        <p:nvPicPr>
          <p:cNvPr id="116" name="Picture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7863" y="3302669"/>
            <a:ext cx="342900" cy="342900"/>
          </a:xfrm>
          <a:prstGeom prst="rect">
            <a:avLst/>
          </a:prstGeom>
        </p:spPr>
      </p:pic>
      <p:pic>
        <p:nvPicPr>
          <p:cNvPr id="117" name="Picture 1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45397" y="2860962"/>
            <a:ext cx="342900" cy="342900"/>
          </a:xfrm>
          <a:prstGeom prst="rect">
            <a:avLst/>
          </a:prstGeom>
        </p:spPr>
      </p:pic>
      <mc:AlternateContent xmlns:mc="http://schemas.openxmlformats.org/markup-compatibility/2006" xmlns:a14="http://schemas.microsoft.com/office/drawing/2010/main">
        <mc:Choice Requires="a14">
          <p:sp>
            <p:nvSpPr>
              <p:cNvPr id="24" name="TextBox 23"/>
              <p:cNvSpPr txBox="1"/>
              <p:nvPr/>
            </p:nvSpPr>
            <p:spPr>
              <a:xfrm>
                <a:off x="5199112" y="3832031"/>
                <a:ext cx="2659732" cy="577081"/>
              </a:xfrm>
              <a:prstGeom prst="rect">
                <a:avLst/>
              </a:prstGeom>
              <a:noFill/>
            </p:spPr>
            <p:txBody>
              <a:bodyPr wrap="square" rtlCol="0">
                <a:spAutoFit/>
              </a:bodyPr>
              <a:lstStyle/>
              <a:p>
                <a:r>
                  <a:rPr lang="en-US" sz="1050" dirty="0"/>
                  <a:t>To control the budget, we stop the partitioning if the remaining pairs cannot be distinguished in </a:t>
                </a:r>
                <a14:m>
                  <m:oMath xmlns:m="http://schemas.openxmlformats.org/officeDocument/2006/math">
                    <m:r>
                      <a:rPr lang="en-US" sz="1050" i="1" dirty="0">
                        <a:latin typeface="Cambria Math" panose="02040503050406030204" pitchFamily="18" charset="0"/>
                      </a:rPr>
                      <m:t>𝐵</m:t>
                    </m:r>
                  </m:oMath>
                </a14:m>
                <a:r>
                  <a:rPr lang="en-US" sz="1050" dirty="0"/>
                  <a:t> microtasks.</a:t>
                </a:r>
              </a:p>
            </p:txBody>
          </p:sp>
        </mc:Choice>
        <mc:Fallback xmlns="">
          <p:sp>
            <p:nvSpPr>
              <p:cNvPr id="24" name="TextBox 23"/>
              <p:cNvSpPr txBox="1">
                <a:spLocks noRot="1" noChangeAspect="1" noMove="1" noResize="1" noEditPoints="1" noAdjustHandles="1" noChangeArrowheads="1" noChangeShapeType="1" noTextEdit="1"/>
              </p:cNvSpPr>
              <p:nvPr/>
            </p:nvSpPr>
            <p:spPr>
              <a:xfrm>
                <a:off x="5408149" y="5109375"/>
                <a:ext cx="3546309" cy="1200329"/>
              </a:xfrm>
              <a:prstGeom prst="rect">
                <a:avLst/>
              </a:prstGeom>
              <a:blipFill>
                <a:blip r:embed="rId20"/>
                <a:stretch>
                  <a:fillRect l="-1375" t="-2538" b="-7107"/>
                </a:stretch>
              </a:blipFill>
            </p:spPr>
            <p:txBody>
              <a:bodyPr/>
              <a:lstStyle/>
              <a:p>
                <a:r>
                  <a:rPr lang="en-US">
                    <a:noFill/>
                  </a:rPr>
                  <a:t> </a:t>
                </a:r>
              </a:p>
            </p:txBody>
          </p:sp>
        </mc:Fallback>
      </mc:AlternateContent>
    </p:spTree>
    <p:extLst>
      <p:ext uri="{BB962C8B-B14F-4D97-AF65-F5344CB8AC3E}">
        <p14:creationId xmlns:p14="http://schemas.microsoft.com/office/powerpoint/2010/main" val="4995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10" presetClass="entr" presetSubtype="0" fill="hold"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500"/>
                                        <p:tgtEl>
                                          <p:spTgt spid="172"/>
                                        </p:tgtEl>
                                      </p:cBhvr>
                                    </p:animEffect>
                                  </p:childTnLst>
                                </p:cTn>
                              </p:par>
                              <p:par>
                                <p:cTn id="28" presetID="10" presetClass="entr" presetSubtype="0" fill="hold" nodeType="with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fade">
                                      <p:cBhvr>
                                        <p:cTn id="30" dur="500"/>
                                        <p:tgtEl>
                                          <p:spTgt spid="1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10" presetClass="entr" presetSubtype="0" fill="hold"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500"/>
                                        <p:tgtEl>
                                          <p:spTgt spid="185"/>
                                        </p:tgtEl>
                                      </p:cBhvr>
                                    </p:animEffect>
                                  </p:childTnLst>
                                </p:cTn>
                              </p:par>
                              <p:par>
                                <p:cTn id="43" presetID="10" presetClass="entr" presetSubtype="0" fill="hold" nodeType="withEffect">
                                  <p:stCondLst>
                                    <p:cond delay="0"/>
                                  </p:stCondLst>
                                  <p:childTnLst>
                                    <p:set>
                                      <p:cBhvr>
                                        <p:cTn id="44" dur="1" fill="hold">
                                          <p:stCondLst>
                                            <p:cond delay="0"/>
                                          </p:stCondLst>
                                        </p:cTn>
                                        <p:tgtEl>
                                          <p:spTgt spid="264"/>
                                        </p:tgtEl>
                                        <p:attrNameLst>
                                          <p:attrName>style.visibility</p:attrName>
                                        </p:attrNameLst>
                                      </p:cBhvr>
                                      <p:to>
                                        <p:strVal val="visible"/>
                                      </p:to>
                                    </p:set>
                                    <p:animEffect transition="in" filter="fade">
                                      <p:cBhvr>
                                        <p:cTn id="45" dur="500"/>
                                        <p:tgtEl>
                                          <p:spTgt spid="264"/>
                                        </p:tgtEl>
                                      </p:cBhvr>
                                    </p:animEffect>
                                  </p:childTnLst>
                                </p:cTn>
                              </p:par>
                              <p:par>
                                <p:cTn id="46" presetID="10" presetClass="entr" presetSubtype="0" fill="hold" nodeType="withEffect">
                                  <p:stCondLst>
                                    <p:cond delay="0"/>
                                  </p:stCondLst>
                                  <p:childTnLst>
                                    <p:set>
                                      <p:cBhvr>
                                        <p:cTn id="47" dur="1" fill="hold">
                                          <p:stCondLst>
                                            <p:cond delay="0"/>
                                          </p:stCondLst>
                                        </p:cTn>
                                        <p:tgtEl>
                                          <p:spTgt spid="265"/>
                                        </p:tgtEl>
                                        <p:attrNameLst>
                                          <p:attrName>style.visibility</p:attrName>
                                        </p:attrNameLst>
                                      </p:cBhvr>
                                      <p:to>
                                        <p:strVal val="visible"/>
                                      </p:to>
                                    </p:set>
                                    <p:animEffect transition="in" filter="fade">
                                      <p:cBhvr>
                                        <p:cTn id="48" dur="500"/>
                                        <p:tgtEl>
                                          <p:spTgt spid="265"/>
                                        </p:tgtEl>
                                      </p:cBhvr>
                                    </p:animEffect>
                                  </p:childTnLst>
                                </p:cTn>
                              </p:par>
                              <p:par>
                                <p:cTn id="49" presetID="10" presetClass="entr" presetSubtype="0" fill="hold" nodeType="withEffect">
                                  <p:stCondLst>
                                    <p:cond delay="0"/>
                                  </p:stCondLst>
                                  <p:childTnLst>
                                    <p:set>
                                      <p:cBhvr>
                                        <p:cTn id="50" dur="1" fill="hold">
                                          <p:stCondLst>
                                            <p:cond delay="0"/>
                                          </p:stCondLst>
                                        </p:cTn>
                                        <p:tgtEl>
                                          <p:spTgt spid="266"/>
                                        </p:tgtEl>
                                        <p:attrNameLst>
                                          <p:attrName>style.visibility</p:attrName>
                                        </p:attrNameLst>
                                      </p:cBhvr>
                                      <p:to>
                                        <p:strVal val="visible"/>
                                      </p:to>
                                    </p:set>
                                    <p:animEffect transition="in" filter="fade">
                                      <p:cBhvr>
                                        <p:cTn id="51" dur="500"/>
                                        <p:tgtEl>
                                          <p:spTgt spid="266"/>
                                        </p:tgtEl>
                                      </p:cBhvr>
                                    </p:animEffect>
                                  </p:childTnLst>
                                </p:cTn>
                              </p:par>
                              <p:par>
                                <p:cTn id="52" presetID="10" presetClass="entr" presetSubtype="0" fill="hold" nodeType="withEffect">
                                  <p:stCondLst>
                                    <p:cond delay="0"/>
                                  </p:stCondLst>
                                  <p:childTnLst>
                                    <p:set>
                                      <p:cBhvr>
                                        <p:cTn id="53" dur="1" fill="hold">
                                          <p:stCondLst>
                                            <p:cond delay="0"/>
                                          </p:stCondLst>
                                        </p:cTn>
                                        <p:tgtEl>
                                          <p:spTgt spid="294"/>
                                        </p:tgtEl>
                                        <p:attrNameLst>
                                          <p:attrName>style.visibility</p:attrName>
                                        </p:attrNameLst>
                                      </p:cBhvr>
                                      <p:to>
                                        <p:strVal val="visible"/>
                                      </p:to>
                                    </p:set>
                                    <p:animEffect transition="in" filter="fade">
                                      <p:cBhvr>
                                        <p:cTn id="54" dur="500"/>
                                        <p:tgtEl>
                                          <p:spTgt spid="29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0"/>
                                        </p:tgtEl>
                                        <p:attrNameLst>
                                          <p:attrName>style.visibility</p:attrName>
                                        </p:attrNameLst>
                                      </p:cBhvr>
                                      <p:to>
                                        <p:strVal val="visible"/>
                                      </p:to>
                                    </p:set>
                                    <p:animEffect transition="in" filter="fade">
                                      <p:cBhvr>
                                        <p:cTn id="57" dur="500"/>
                                        <p:tgtEl>
                                          <p:spTgt spid="30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nodeType="withEffect">
                                  <p:stCondLst>
                                    <p:cond delay="0"/>
                                  </p:stCondLst>
                                  <p:childTnLst>
                                    <p:set>
                                      <p:cBhvr>
                                        <p:cTn id="62" dur="1" fill="hold">
                                          <p:stCondLst>
                                            <p:cond delay="0"/>
                                          </p:stCondLst>
                                        </p:cTn>
                                        <p:tgtEl>
                                          <p:spTgt spid="283"/>
                                        </p:tgtEl>
                                        <p:attrNameLst>
                                          <p:attrName>style.visibility</p:attrName>
                                        </p:attrNameLst>
                                      </p:cBhvr>
                                      <p:to>
                                        <p:strVal val="visible"/>
                                      </p:to>
                                    </p:set>
                                    <p:animEffect transition="in" filter="fade">
                                      <p:cBhvr>
                                        <p:cTn id="63" dur="500"/>
                                        <p:tgtEl>
                                          <p:spTgt spid="283"/>
                                        </p:tgtEl>
                                      </p:cBhvr>
                                    </p:animEffect>
                                  </p:childTnLst>
                                </p:cTn>
                              </p:par>
                              <p:par>
                                <p:cTn id="64" presetID="10" presetClass="entr" presetSubtype="0" fill="hold" nodeType="withEffect">
                                  <p:stCondLst>
                                    <p:cond delay="0"/>
                                  </p:stCondLst>
                                  <p:childTnLst>
                                    <p:set>
                                      <p:cBhvr>
                                        <p:cTn id="65" dur="1" fill="hold">
                                          <p:stCondLst>
                                            <p:cond delay="0"/>
                                          </p:stCondLst>
                                        </p:cTn>
                                        <p:tgtEl>
                                          <p:spTgt spid="284"/>
                                        </p:tgtEl>
                                        <p:attrNameLst>
                                          <p:attrName>style.visibility</p:attrName>
                                        </p:attrNameLst>
                                      </p:cBhvr>
                                      <p:to>
                                        <p:strVal val="visible"/>
                                      </p:to>
                                    </p:set>
                                    <p:animEffect transition="in" filter="fade">
                                      <p:cBhvr>
                                        <p:cTn id="66" dur="500"/>
                                        <p:tgtEl>
                                          <p:spTgt spid="284"/>
                                        </p:tgtEl>
                                      </p:cBhvr>
                                    </p:animEffect>
                                  </p:childTnLst>
                                </p:cTn>
                              </p:par>
                              <p:par>
                                <p:cTn id="67" presetID="10" presetClass="entr" presetSubtype="0" fill="hold" nodeType="withEffect">
                                  <p:stCondLst>
                                    <p:cond delay="0"/>
                                  </p:stCondLst>
                                  <p:childTnLst>
                                    <p:set>
                                      <p:cBhvr>
                                        <p:cTn id="68" dur="1" fill="hold">
                                          <p:stCondLst>
                                            <p:cond delay="0"/>
                                          </p:stCondLst>
                                        </p:cTn>
                                        <p:tgtEl>
                                          <p:spTgt spid="285"/>
                                        </p:tgtEl>
                                        <p:attrNameLst>
                                          <p:attrName>style.visibility</p:attrName>
                                        </p:attrNameLst>
                                      </p:cBhvr>
                                      <p:to>
                                        <p:strVal val="visible"/>
                                      </p:to>
                                    </p:set>
                                    <p:animEffect transition="in" filter="fade">
                                      <p:cBhvr>
                                        <p:cTn id="69" dur="500"/>
                                        <p:tgtEl>
                                          <p:spTgt spid="28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6"/>
                                        </p:tgtEl>
                                        <p:attrNameLst>
                                          <p:attrName>style.visibility</p:attrName>
                                        </p:attrNameLst>
                                      </p:cBhvr>
                                      <p:to>
                                        <p:strVal val="visible"/>
                                      </p:to>
                                    </p:set>
                                    <p:animEffect transition="in" filter="fade">
                                      <p:cBhvr>
                                        <p:cTn id="72" dur="500"/>
                                        <p:tgtEl>
                                          <p:spTgt spid="2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animEffect transition="in" filter="fade">
                                      <p:cBhvr>
                                        <p:cTn id="75" dur="500"/>
                                        <p:tgtEl>
                                          <p:spTgt spid="287"/>
                                        </p:tgtEl>
                                      </p:cBhvr>
                                    </p:animEffect>
                                  </p:childTnLst>
                                </p:cTn>
                              </p:par>
                              <p:par>
                                <p:cTn id="76" presetID="10" presetClass="entr" presetSubtype="0" fill="hold" nodeType="withEffect">
                                  <p:stCondLst>
                                    <p:cond delay="0"/>
                                  </p:stCondLst>
                                  <p:childTnLst>
                                    <p:set>
                                      <p:cBhvr>
                                        <p:cTn id="77" dur="1" fill="hold">
                                          <p:stCondLst>
                                            <p:cond delay="0"/>
                                          </p:stCondLst>
                                        </p:cTn>
                                        <p:tgtEl>
                                          <p:spTgt spid="288"/>
                                        </p:tgtEl>
                                        <p:attrNameLst>
                                          <p:attrName>style.visibility</p:attrName>
                                        </p:attrNameLst>
                                      </p:cBhvr>
                                      <p:to>
                                        <p:strVal val="visible"/>
                                      </p:to>
                                    </p:set>
                                    <p:animEffect transition="in" filter="fade">
                                      <p:cBhvr>
                                        <p:cTn id="78" dur="500"/>
                                        <p:tgtEl>
                                          <p:spTgt spid="288"/>
                                        </p:tgtEl>
                                      </p:cBhvr>
                                    </p:animEffect>
                                  </p:childTnLst>
                                </p:cTn>
                              </p:par>
                              <p:par>
                                <p:cTn id="79" presetID="10"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animEffect transition="in" filter="fade">
                                      <p:cBhvr>
                                        <p:cTn id="81" dur="500"/>
                                        <p:tgtEl>
                                          <p:spTgt spid="28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0"/>
                                        </p:tgtEl>
                                        <p:attrNameLst>
                                          <p:attrName>style.visibility</p:attrName>
                                        </p:attrNameLst>
                                      </p:cBhvr>
                                      <p:to>
                                        <p:strVal val="visible"/>
                                      </p:to>
                                    </p:set>
                                    <p:animEffect transition="in" filter="fade">
                                      <p:cBhvr>
                                        <p:cTn id="84" dur="500"/>
                                        <p:tgtEl>
                                          <p:spTgt spid="290"/>
                                        </p:tgtEl>
                                      </p:cBhvr>
                                    </p:animEffect>
                                  </p:childTnLst>
                                </p:cTn>
                              </p:par>
                              <p:par>
                                <p:cTn id="85" presetID="10" presetClass="entr" presetSubtype="0" fill="hold" nodeType="withEffect">
                                  <p:stCondLst>
                                    <p:cond delay="0"/>
                                  </p:stCondLst>
                                  <p:childTnLst>
                                    <p:set>
                                      <p:cBhvr>
                                        <p:cTn id="86" dur="1" fill="hold">
                                          <p:stCondLst>
                                            <p:cond delay="0"/>
                                          </p:stCondLst>
                                        </p:cTn>
                                        <p:tgtEl>
                                          <p:spTgt spid="291"/>
                                        </p:tgtEl>
                                        <p:attrNameLst>
                                          <p:attrName>style.visibility</p:attrName>
                                        </p:attrNameLst>
                                      </p:cBhvr>
                                      <p:to>
                                        <p:strVal val="visible"/>
                                      </p:to>
                                    </p:set>
                                    <p:animEffect transition="in" filter="fade">
                                      <p:cBhvr>
                                        <p:cTn id="87" dur="500"/>
                                        <p:tgtEl>
                                          <p:spTgt spid="291"/>
                                        </p:tgtEl>
                                      </p:cBhvr>
                                    </p:animEffect>
                                  </p:childTnLst>
                                </p:cTn>
                              </p:par>
                              <p:par>
                                <p:cTn id="88" presetID="10" presetClass="entr" presetSubtype="0" fill="hold" nodeType="withEffect">
                                  <p:stCondLst>
                                    <p:cond delay="0"/>
                                  </p:stCondLst>
                                  <p:childTnLst>
                                    <p:set>
                                      <p:cBhvr>
                                        <p:cTn id="89" dur="1" fill="hold">
                                          <p:stCondLst>
                                            <p:cond delay="0"/>
                                          </p:stCondLst>
                                        </p:cTn>
                                        <p:tgtEl>
                                          <p:spTgt spid="292"/>
                                        </p:tgtEl>
                                        <p:attrNameLst>
                                          <p:attrName>style.visibility</p:attrName>
                                        </p:attrNameLst>
                                      </p:cBhvr>
                                      <p:to>
                                        <p:strVal val="visible"/>
                                      </p:to>
                                    </p:set>
                                    <p:animEffect transition="in" filter="fade">
                                      <p:cBhvr>
                                        <p:cTn id="90" dur="500"/>
                                        <p:tgtEl>
                                          <p:spTgt spid="292"/>
                                        </p:tgtEl>
                                      </p:cBhvr>
                                    </p:animEffect>
                                  </p:childTnLst>
                                </p:cTn>
                              </p:par>
                              <p:par>
                                <p:cTn id="91" presetID="10" presetClass="entr" presetSubtype="0" fill="hold" nodeType="withEffect">
                                  <p:stCondLst>
                                    <p:cond delay="0"/>
                                  </p:stCondLst>
                                  <p:childTnLst>
                                    <p:set>
                                      <p:cBhvr>
                                        <p:cTn id="92" dur="1" fill="hold">
                                          <p:stCondLst>
                                            <p:cond delay="0"/>
                                          </p:stCondLst>
                                        </p:cTn>
                                        <p:tgtEl>
                                          <p:spTgt spid="293"/>
                                        </p:tgtEl>
                                        <p:attrNameLst>
                                          <p:attrName>style.visibility</p:attrName>
                                        </p:attrNameLst>
                                      </p:cBhvr>
                                      <p:to>
                                        <p:strVal val="visible"/>
                                      </p:to>
                                    </p:set>
                                    <p:animEffect transition="in" filter="fade">
                                      <p:cBhvr>
                                        <p:cTn id="93" dur="500"/>
                                        <p:tgtEl>
                                          <p:spTgt spid="29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fade">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500"/>
                                        <p:tgtEl>
                                          <p:spTgt spid="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fade">
                                      <p:cBhvr>
                                        <p:cTn id="104" dur="500"/>
                                        <p:tgtEl>
                                          <p:spTgt spid="1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500"/>
                                        <p:tgtEl>
                                          <p:spTgt spid="112"/>
                                        </p:tgtEl>
                                      </p:cBhvr>
                                    </p:animEffect>
                                  </p:childTnLst>
                                </p:cTn>
                              </p:par>
                              <p:par>
                                <p:cTn id="110" presetID="10" presetClass="entr" presetSubtype="0" fill="hold" nodeType="withEffect">
                                  <p:stCondLst>
                                    <p:cond delay="0"/>
                                  </p:stCondLst>
                                  <p:childTnLst>
                                    <p:set>
                                      <p:cBhvr>
                                        <p:cTn id="111" dur="1" fill="hold">
                                          <p:stCondLst>
                                            <p:cond delay="0"/>
                                          </p:stCondLst>
                                        </p:cTn>
                                        <p:tgtEl>
                                          <p:spTgt spid="113"/>
                                        </p:tgtEl>
                                        <p:attrNameLst>
                                          <p:attrName>style.visibility</p:attrName>
                                        </p:attrNameLst>
                                      </p:cBhvr>
                                      <p:to>
                                        <p:strVal val="visible"/>
                                      </p:to>
                                    </p:set>
                                    <p:animEffect transition="in" filter="fade">
                                      <p:cBhvr>
                                        <p:cTn id="112" dur="500"/>
                                        <p:tgtEl>
                                          <p:spTgt spid="1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17"/>
                                        </p:tgtEl>
                                        <p:attrNameLst>
                                          <p:attrName>style.visibility</p:attrName>
                                        </p:attrNameLst>
                                      </p:cBhvr>
                                      <p:to>
                                        <p:strVal val="visible"/>
                                      </p:to>
                                    </p:set>
                                    <p:animEffect transition="in" filter="fade">
                                      <p:cBhvr>
                                        <p:cTn id="115" dur="500"/>
                                        <p:tgtEl>
                                          <p:spTgt spid="11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fade">
                                      <p:cBhvr>
                                        <p:cTn id="118" dur="500"/>
                                        <p:tgtEl>
                                          <p:spTgt spid="64"/>
                                        </p:tgtEl>
                                      </p:cBhvr>
                                    </p:animEffect>
                                  </p:childTnLst>
                                </p:cTn>
                              </p:par>
                              <p:par>
                                <p:cTn id="119" presetID="10" presetClass="exit" presetSubtype="0" fill="hold" grpId="0" nodeType="withEffect">
                                  <p:stCondLst>
                                    <p:cond delay="0"/>
                                  </p:stCondLst>
                                  <p:childTnLst>
                                    <p:animEffect transition="out" filter="fade">
                                      <p:cBhvr>
                                        <p:cTn id="120" dur="500"/>
                                        <p:tgtEl>
                                          <p:spTgt spid="5"/>
                                        </p:tgtEl>
                                      </p:cBhvr>
                                    </p:animEffect>
                                    <p:set>
                                      <p:cBhvr>
                                        <p:cTn id="121" dur="1" fill="hold">
                                          <p:stCondLst>
                                            <p:cond delay="499"/>
                                          </p:stCondLst>
                                        </p:cTn>
                                        <p:tgtEl>
                                          <p:spTgt spid="5"/>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14"/>
                                        </p:tgtEl>
                                        <p:attrNameLst>
                                          <p:attrName>style.visibility</p:attrName>
                                        </p:attrNameLst>
                                      </p:cBhvr>
                                      <p:to>
                                        <p:strVal val="visible"/>
                                      </p:to>
                                    </p:set>
                                    <p:animEffect transition="in" filter="fade">
                                      <p:cBhvr>
                                        <p:cTn id="126" dur="500"/>
                                        <p:tgtEl>
                                          <p:spTgt spid="11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0"/>
                                        </p:tgtEl>
                                        <p:attrNameLst>
                                          <p:attrName>style.visibility</p:attrName>
                                        </p:attrNameLst>
                                      </p:cBhvr>
                                      <p:to>
                                        <p:strVal val="visible"/>
                                      </p:to>
                                    </p:set>
                                    <p:animEffect transition="in" filter="fade">
                                      <p:cBhvr>
                                        <p:cTn id="129" dur="500"/>
                                        <p:tgtEl>
                                          <p:spTgt spid="11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fade">
                                      <p:cBhvr>
                                        <p:cTn id="132" dur="500"/>
                                        <p:tgtEl>
                                          <p:spTgt spid="69"/>
                                        </p:tgtEl>
                                      </p:cBhvr>
                                    </p:animEffect>
                                  </p:childTnLst>
                                </p:cTn>
                              </p:par>
                              <p:par>
                                <p:cTn id="133" presetID="10" presetClass="exit" presetSubtype="0" fill="hold" grpId="0" nodeType="withEffect">
                                  <p:stCondLst>
                                    <p:cond delay="0"/>
                                  </p:stCondLst>
                                  <p:childTnLst>
                                    <p:animEffect transition="out" filter="fade">
                                      <p:cBhvr>
                                        <p:cTn id="134" dur="500"/>
                                        <p:tgtEl>
                                          <p:spTgt spid="12"/>
                                        </p:tgtEl>
                                      </p:cBhvr>
                                    </p:animEffect>
                                    <p:set>
                                      <p:cBhvr>
                                        <p:cTn id="135" dur="1" fill="hold">
                                          <p:stCondLst>
                                            <p:cond delay="499"/>
                                          </p:stCondLst>
                                        </p:cTn>
                                        <p:tgtEl>
                                          <p:spTgt spid="12"/>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57"/>
                                        </p:tgtEl>
                                      </p:cBhvr>
                                    </p:animEffect>
                                    <p:set>
                                      <p:cBhvr>
                                        <p:cTn id="138" dur="1" fill="hold">
                                          <p:stCondLst>
                                            <p:cond delay="499"/>
                                          </p:stCondLst>
                                        </p:cTn>
                                        <p:tgtEl>
                                          <p:spTgt spid="5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11"/>
                                        </p:tgtEl>
                                        <p:attrNameLst>
                                          <p:attrName>style.visibility</p:attrName>
                                        </p:attrNameLst>
                                      </p:cBhvr>
                                      <p:to>
                                        <p:strVal val="visible"/>
                                      </p:to>
                                    </p:set>
                                    <p:animEffect transition="in" filter="fade">
                                      <p:cBhvr>
                                        <p:cTn id="143" dur="500"/>
                                        <p:tgtEl>
                                          <p:spTgt spid="11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8"/>
                                        </p:tgtEl>
                                        <p:attrNameLst>
                                          <p:attrName>style.visibility</p:attrName>
                                        </p:attrNameLst>
                                      </p:cBhvr>
                                      <p:to>
                                        <p:strVal val="visible"/>
                                      </p:to>
                                    </p:set>
                                    <p:animEffect transition="in" filter="fade">
                                      <p:cBhvr>
                                        <p:cTn id="146" dur="500"/>
                                        <p:tgtEl>
                                          <p:spTgt spid="68"/>
                                        </p:tgtEl>
                                      </p:cBhvr>
                                    </p:animEffect>
                                  </p:childTnLst>
                                </p:cTn>
                              </p:par>
                              <p:par>
                                <p:cTn id="147" presetID="10" presetClass="entr" presetSubtype="0" fill="hold" nodeType="withEffect">
                                  <p:stCondLst>
                                    <p:cond delay="0"/>
                                  </p:stCondLst>
                                  <p:childTnLst>
                                    <p:set>
                                      <p:cBhvr>
                                        <p:cTn id="148" dur="1" fill="hold">
                                          <p:stCondLst>
                                            <p:cond delay="0"/>
                                          </p:stCondLst>
                                        </p:cTn>
                                        <p:tgtEl>
                                          <p:spTgt spid="116"/>
                                        </p:tgtEl>
                                        <p:attrNameLst>
                                          <p:attrName>style.visibility</p:attrName>
                                        </p:attrNameLst>
                                      </p:cBhvr>
                                      <p:to>
                                        <p:strVal val="visible"/>
                                      </p:to>
                                    </p:set>
                                    <p:animEffect transition="in" filter="fade">
                                      <p:cBhvr>
                                        <p:cTn id="149" dur="500"/>
                                        <p:tgtEl>
                                          <p:spTgt spid="116"/>
                                        </p:tgtEl>
                                      </p:cBhvr>
                                    </p:animEffect>
                                  </p:childTnLst>
                                </p:cTn>
                              </p:par>
                              <p:par>
                                <p:cTn id="150" presetID="10" presetClass="exit" presetSubtype="0" fill="hold" grpId="0" nodeType="withEffect">
                                  <p:stCondLst>
                                    <p:cond delay="0"/>
                                  </p:stCondLst>
                                  <p:childTnLst>
                                    <p:animEffect transition="out" filter="fade">
                                      <p:cBhvr>
                                        <p:cTn id="151" dur="500"/>
                                        <p:tgtEl>
                                          <p:spTgt spid="4"/>
                                        </p:tgtEl>
                                      </p:cBhvr>
                                    </p:animEffect>
                                    <p:set>
                                      <p:cBhvr>
                                        <p:cTn id="152" dur="1" fill="hold">
                                          <p:stCondLst>
                                            <p:cond delay="499"/>
                                          </p:stCondLst>
                                        </p:cTn>
                                        <p:tgtEl>
                                          <p:spTgt spid="4"/>
                                        </p:tgtEl>
                                        <p:attrNameLst>
                                          <p:attrName>style.visibility</p:attrName>
                                        </p:attrNameLst>
                                      </p:cBhvr>
                                      <p:to>
                                        <p:strVal val="hidden"/>
                                      </p:to>
                                    </p:set>
                                  </p:childTnLst>
                                </p:cTn>
                              </p:par>
                              <p:par>
                                <p:cTn id="153" presetID="10" presetClass="exit" presetSubtype="0" fill="hold" grpId="0" nodeType="withEffect">
                                  <p:stCondLst>
                                    <p:cond delay="0"/>
                                  </p:stCondLst>
                                  <p:childTnLst>
                                    <p:animEffect transition="out" filter="fade">
                                      <p:cBhvr>
                                        <p:cTn id="154" dur="500"/>
                                        <p:tgtEl>
                                          <p:spTgt spid="7"/>
                                        </p:tgtEl>
                                      </p:cBhvr>
                                    </p:animEffect>
                                    <p:set>
                                      <p:cBhvr>
                                        <p:cTn id="155" dur="1" fill="hold">
                                          <p:stCondLst>
                                            <p:cond delay="499"/>
                                          </p:stCondLst>
                                        </p:cTn>
                                        <p:tgtEl>
                                          <p:spTgt spid="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67"/>
                                        </p:tgtEl>
                                        <p:attrNameLst>
                                          <p:attrName>style.visibility</p:attrName>
                                        </p:attrNameLst>
                                      </p:cBhvr>
                                      <p:to>
                                        <p:strVal val="visible"/>
                                      </p:to>
                                    </p:set>
                                    <p:animEffect transition="in" filter="fade">
                                      <p:cBhvr>
                                        <p:cTn id="160" dur="500"/>
                                        <p:tgtEl>
                                          <p:spTgt spid="67"/>
                                        </p:tgtEl>
                                      </p:cBhvr>
                                    </p:animEffect>
                                  </p:childTnLst>
                                </p:cTn>
                              </p:par>
                              <p:par>
                                <p:cTn id="161" presetID="10" presetClass="entr" presetSubtype="0" fill="hold" nodeType="withEffect">
                                  <p:stCondLst>
                                    <p:cond delay="0"/>
                                  </p:stCondLst>
                                  <p:childTnLst>
                                    <p:set>
                                      <p:cBhvr>
                                        <p:cTn id="162" dur="1" fill="hold">
                                          <p:stCondLst>
                                            <p:cond delay="0"/>
                                          </p:stCondLst>
                                        </p:cTn>
                                        <p:tgtEl>
                                          <p:spTgt spid="115"/>
                                        </p:tgtEl>
                                        <p:attrNameLst>
                                          <p:attrName>style.visibility</p:attrName>
                                        </p:attrNameLst>
                                      </p:cBhvr>
                                      <p:to>
                                        <p:strVal val="visible"/>
                                      </p:to>
                                    </p:set>
                                    <p:animEffect transition="in" filter="fade">
                                      <p:cBhvr>
                                        <p:cTn id="163" dur="500"/>
                                        <p:tgtEl>
                                          <p:spTgt spid="115"/>
                                        </p:tgtEl>
                                      </p:cBhvr>
                                    </p:animEffect>
                                  </p:childTnLst>
                                </p:cTn>
                              </p:par>
                              <p:par>
                                <p:cTn id="164" presetID="10" presetClass="exit" presetSubtype="0" fill="hold" grpId="0" nodeType="withEffect">
                                  <p:stCondLst>
                                    <p:cond delay="0"/>
                                  </p:stCondLst>
                                  <p:childTnLst>
                                    <p:animEffect transition="out" filter="fade">
                                      <p:cBhvr>
                                        <p:cTn id="165" dur="500"/>
                                        <p:tgtEl>
                                          <p:spTgt spid="59"/>
                                        </p:tgtEl>
                                      </p:cBhvr>
                                    </p:animEffect>
                                    <p:set>
                                      <p:cBhvr>
                                        <p:cTn id="166" dur="1" fill="hold">
                                          <p:stCondLst>
                                            <p:cond delay="499"/>
                                          </p:stCondLst>
                                        </p:cTn>
                                        <p:tgtEl>
                                          <p:spTgt spid="5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fade">
                                      <p:cBhvr>
                                        <p:cTn id="171" dur="500"/>
                                        <p:tgtEl>
                                          <p:spTgt spid="74"/>
                                        </p:tgtEl>
                                      </p:cBhvr>
                                    </p:animEffect>
                                  </p:childTnLst>
                                </p:cTn>
                              </p:par>
                              <p:par>
                                <p:cTn id="172" presetID="10" presetClass="entr" presetSubtype="0" fill="hold" nodeType="withEffect">
                                  <p:stCondLst>
                                    <p:cond delay="0"/>
                                  </p:stCondLst>
                                  <p:childTnLst>
                                    <p:set>
                                      <p:cBhvr>
                                        <p:cTn id="173" dur="1" fill="hold">
                                          <p:stCondLst>
                                            <p:cond delay="0"/>
                                          </p:stCondLst>
                                        </p:cTn>
                                        <p:tgtEl>
                                          <p:spTgt spid="272"/>
                                        </p:tgtEl>
                                        <p:attrNameLst>
                                          <p:attrName>style.visibility</p:attrName>
                                        </p:attrNameLst>
                                      </p:cBhvr>
                                      <p:to>
                                        <p:strVal val="visible"/>
                                      </p:to>
                                    </p:set>
                                    <p:animEffect transition="in" filter="fade">
                                      <p:cBhvr>
                                        <p:cTn id="174" dur="500"/>
                                        <p:tgtEl>
                                          <p:spTgt spid="272"/>
                                        </p:tgtEl>
                                      </p:cBhvr>
                                    </p:animEffect>
                                  </p:childTnLst>
                                </p:cTn>
                              </p:par>
                              <p:par>
                                <p:cTn id="175" presetID="10" presetClass="entr" presetSubtype="0" fill="hold" nodeType="withEffect">
                                  <p:stCondLst>
                                    <p:cond delay="0"/>
                                  </p:stCondLst>
                                  <p:childTnLst>
                                    <p:set>
                                      <p:cBhvr>
                                        <p:cTn id="176" dur="1" fill="hold">
                                          <p:stCondLst>
                                            <p:cond delay="0"/>
                                          </p:stCondLst>
                                        </p:cTn>
                                        <p:tgtEl>
                                          <p:spTgt spid="273"/>
                                        </p:tgtEl>
                                        <p:attrNameLst>
                                          <p:attrName>style.visibility</p:attrName>
                                        </p:attrNameLst>
                                      </p:cBhvr>
                                      <p:to>
                                        <p:strVal val="visible"/>
                                      </p:to>
                                    </p:set>
                                    <p:animEffect transition="in" filter="fade">
                                      <p:cBhvr>
                                        <p:cTn id="177" dur="500"/>
                                        <p:tgtEl>
                                          <p:spTgt spid="273"/>
                                        </p:tgtEl>
                                      </p:cBhvr>
                                    </p:animEffect>
                                  </p:childTnLst>
                                </p:cTn>
                              </p:par>
                              <p:par>
                                <p:cTn id="178" presetID="10" presetClass="entr" presetSubtype="0" fill="hold" nodeType="withEffect">
                                  <p:stCondLst>
                                    <p:cond delay="0"/>
                                  </p:stCondLst>
                                  <p:childTnLst>
                                    <p:set>
                                      <p:cBhvr>
                                        <p:cTn id="179" dur="1" fill="hold">
                                          <p:stCondLst>
                                            <p:cond delay="0"/>
                                          </p:stCondLst>
                                        </p:cTn>
                                        <p:tgtEl>
                                          <p:spTgt spid="274"/>
                                        </p:tgtEl>
                                        <p:attrNameLst>
                                          <p:attrName>style.visibility</p:attrName>
                                        </p:attrNameLst>
                                      </p:cBhvr>
                                      <p:to>
                                        <p:strVal val="visible"/>
                                      </p:to>
                                    </p:set>
                                    <p:animEffect transition="in" filter="fade">
                                      <p:cBhvr>
                                        <p:cTn id="180" dur="500"/>
                                        <p:tgtEl>
                                          <p:spTgt spid="27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75"/>
                                        </p:tgtEl>
                                        <p:attrNameLst>
                                          <p:attrName>style.visibility</p:attrName>
                                        </p:attrNameLst>
                                      </p:cBhvr>
                                      <p:to>
                                        <p:strVal val="visible"/>
                                      </p:to>
                                    </p:set>
                                    <p:animEffect transition="in" filter="fade">
                                      <p:cBhvr>
                                        <p:cTn id="183" dur="500"/>
                                        <p:tgtEl>
                                          <p:spTgt spid="27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76"/>
                                        </p:tgtEl>
                                        <p:attrNameLst>
                                          <p:attrName>style.visibility</p:attrName>
                                        </p:attrNameLst>
                                      </p:cBhvr>
                                      <p:to>
                                        <p:strVal val="visible"/>
                                      </p:to>
                                    </p:set>
                                    <p:animEffect transition="in" filter="fade">
                                      <p:cBhvr>
                                        <p:cTn id="186" dur="500"/>
                                        <p:tgtEl>
                                          <p:spTgt spid="276"/>
                                        </p:tgtEl>
                                      </p:cBhvr>
                                    </p:animEffect>
                                  </p:childTnLst>
                                </p:cTn>
                              </p:par>
                              <p:par>
                                <p:cTn id="187" presetID="10" presetClass="entr" presetSubtype="0" fill="hold" nodeType="withEffect">
                                  <p:stCondLst>
                                    <p:cond delay="0"/>
                                  </p:stCondLst>
                                  <p:childTnLst>
                                    <p:set>
                                      <p:cBhvr>
                                        <p:cTn id="188" dur="1" fill="hold">
                                          <p:stCondLst>
                                            <p:cond delay="0"/>
                                          </p:stCondLst>
                                        </p:cTn>
                                        <p:tgtEl>
                                          <p:spTgt spid="277"/>
                                        </p:tgtEl>
                                        <p:attrNameLst>
                                          <p:attrName>style.visibility</p:attrName>
                                        </p:attrNameLst>
                                      </p:cBhvr>
                                      <p:to>
                                        <p:strVal val="visible"/>
                                      </p:to>
                                    </p:set>
                                    <p:animEffect transition="in" filter="fade">
                                      <p:cBhvr>
                                        <p:cTn id="189" dur="500"/>
                                        <p:tgtEl>
                                          <p:spTgt spid="277"/>
                                        </p:tgtEl>
                                      </p:cBhvr>
                                    </p:animEffect>
                                  </p:childTnLst>
                                </p:cTn>
                              </p:par>
                              <p:par>
                                <p:cTn id="190" presetID="10" presetClass="entr" presetSubtype="0" fill="hold" nodeType="withEffect">
                                  <p:stCondLst>
                                    <p:cond delay="0"/>
                                  </p:stCondLst>
                                  <p:childTnLst>
                                    <p:set>
                                      <p:cBhvr>
                                        <p:cTn id="191" dur="1" fill="hold">
                                          <p:stCondLst>
                                            <p:cond delay="0"/>
                                          </p:stCondLst>
                                        </p:cTn>
                                        <p:tgtEl>
                                          <p:spTgt spid="278"/>
                                        </p:tgtEl>
                                        <p:attrNameLst>
                                          <p:attrName>style.visibility</p:attrName>
                                        </p:attrNameLst>
                                      </p:cBhvr>
                                      <p:to>
                                        <p:strVal val="visible"/>
                                      </p:to>
                                    </p:set>
                                    <p:animEffect transition="in" filter="fade">
                                      <p:cBhvr>
                                        <p:cTn id="192" dur="500"/>
                                        <p:tgtEl>
                                          <p:spTgt spid="27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79"/>
                                        </p:tgtEl>
                                        <p:attrNameLst>
                                          <p:attrName>style.visibility</p:attrName>
                                        </p:attrNameLst>
                                      </p:cBhvr>
                                      <p:to>
                                        <p:strVal val="visible"/>
                                      </p:to>
                                    </p:set>
                                    <p:animEffect transition="in" filter="fade">
                                      <p:cBhvr>
                                        <p:cTn id="195" dur="500"/>
                                        <p:tgtEl>
                                          <p:spTgt spid="279"/>
                                        </p:tgtEl>
                                      </p:cBhvr>
                                    </p:animEffect>
                                  </p:childTnLst>
                                </p:cTn>
                              </p:par>
                              <p:par>
                                <p:cTn id="196" presetID="10" presetClass="entr" presetSubtype="0" fill="hold" nodeType="withEffect">
                                  <p:stCondLst>
                                    <p:cond delay="0"/>
                                  </p:stCondLst>
                                  <p:childTnLst>
                                    <p:set>
                                      <p:cBhvr>
                                        <p:cTn id="197" dur="1" fill="hold">
                                          <p:stCondLst>
                                            <p:cond delay="0"/>
                                          </p:stCondLst>
                                        </p:cTn>
                                        <p:tgtEl>
                                          <p:spTgt spid="280"/>
                                        </p:tgtEl>
                                        <p:attrNameLst>
                                          <p:attrName>style.visibility</p:attrName>
                                        </p:attrNameLst>
                                      </p:cBhvr>
                                      <p:to>
                                        <p:strVal val="visible"/>
                                      </p:to>
                                    </p:set>
                                    <p:animEffect transition="in" filter="fade">
                                      <p:cBhvr>
                                        <p:cTn id="198" dur="500"/>
                                        <p:tgtEl>
                                          <p:spTgt spid="280"/>
                                        </p:tgtEl>
                                      </p:cBhvr>
                                    </p:animEffect>
                                  </p:childTnLst>
                                </p:cTn>
                              </p:par>
                              <p:par>
                                <p:cTn id="199" presetID="10" presetClass="entr" presetSubtype="0" fill="hold" nodeType="withEffect">
                                  <p:stCondLst>
                                    <p:cond delay="0"/>
                                  </p:stCondLst>
                                  <p:childTnLst>
                                    <p:set>
                                      <p:cBhvr>
                                        <p:cTn id="200" dur="1" fill="hold">
                                          <p:stCondLst>
                                            <p:cond delay="0"/>
                                          </p:stCondLst>
                                        </p:cTn>
                                        <p:tgtEl>
                                          <p:spTgt spid="281"/>
                                        </p:tgtEl>
                                        <p:attrNameLst>
                                          <p:attrName>style.visibility</p:attrName>
                                        </p:attrNameLst>
                                      </p:cBhvr>
                                      <p:to>
                                        <p:strVal val="visible"/>
                                      </p:to>
                                    </p:set>
                                    <p:animEffect transition="in" filter="fade">
                                      <p:cBhvr>
                                        <p:cTn id="201" dur="500"/>
                                        <p:tgtEl>
                                          <p:spTgt spid="281"/>
                                        </p:tgtEl>
                                      </p:cBhvr>
                                    </p:animEffect>
                                  </p:childTnLst>
                                </p:cTn>
                              </p:par>
                              <p:par>
                                <p:cTn id="202" presetID="10" presetClass="entr" presetSubtype="0" fill="hold" nodeType="withEffect">
                                  <p:stCondLst>
                                    <p:cond delay="0"/>
                                  </p:stCondLst>
                                  <p:childTnLst>
                                    <p:set>
                                      <p:cBhvr>
                                        <p:cTn id="203" dur="1" fill="hold">
                                          <p:stCondLst>
                                            <p:cond delay="0"/>
                                          </p:stCondLst>
                                        </p:cTn>
                                        <p:tgtEl>
                                          <p:spTgt spid="282"/>
                                        </p:tgtEl>
                                        <p:attrNameLst>
                                          <p:attrName>style.visibility</p:attrName>
                                        </p:attrNameLst>
                                      </p:cBhvr>
                                      <p:to>
                                        <p:strVal val="visible"/>
                                      </p:to>
                                    </p:set>
                                    <p:animEffect transition="in" filter="fade">
                                      <p:cBhvr>
                                        <p:cTn id="204" dur="500"/>
                                        <p:tgtEl>
                                          <p:spTgt spid="282"/>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01"/>
                                        </p:tgtEl>
                                        <p:attrNameLst>
                                          <p:attrName>style.visibility</p:attrName>
                                        </p:attrNameLst>
                                      </p:cBhvr>
                                      <p:to>
                                        <p:strVal val="visible"/>
                                      </p:to>
                                    </p:set>
                                    <p:animEffect transition="in" filter="fade">
                                      <p:cBhvr>
                                        <p:cTn id="207" dur="500"/>
                                        <p:tgtEl>
                                          <p:spTgt spid="301"/>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0" nodeType="clickEffect">
                                  <p:stCondLst>
                                    <p:cond delay="0"/>
                                  </p:stCondLst>
                                  <p:childTnLst>
                                    <p:animEffect transition="out" filter="fade">
                                      <p:cBhvr>
                                        <p:cTn id="211" dur="500"/>
                                        <p:tgtEl>
                                          <p:spTgt spid="11"/>
                                        </p:tgtEl>
                                      </p:cBhvr>
                                    </p:animEffect>
                                    <p:set>
                                      <p:cBhvr>
                                        <p:cTn id="212" dur="1" fill="hold">
                                          <p:stCondLst>
                                            <p:cond delay="499"/>
                                          </p:stCondLst>
                                        </p:cTn>
                                        <p:tgtEl>
                                          <p:spTgt spid="11"/>
                                        </p:tgtEl>
                                        <p:attrNameLst>
                                          <p:attrName>style.visibility</p:attrName>
                                        </p:attrNameLst>
                                      </p:cBhvr>
                                      <p:to>
                                        <p:strVal val="hidden"/>
                                      </p:to>
                                    </p:set>
                                  </p:childTnLst>
                                </p:cTn>
                              </p:par>
                              <p:par>
                                <p:cTn id="213" presetID="10" presetClass="entr" presetSubtype="0" fill="hold" grpId="0" nodeType="withEffect">
                                  <p:stCondLst>
                                    <p:cond delay="0"/>
                                  </p:stCondLst>
                                  <p:childTnLst>
                                    <p:set>
                                      <p:cBhvr>
                                        <p:cTn id="214" dur="1" fill="hold">
                                          <p:stCondLst>
                                            <p:cond delay="0"/>
                                          </p:stCondLst>
                                        </p:cTn>
                                        <p:tgtEl>
                                          <p:spTgt spid="24"/>
                                        </p:tgtEl>
                                        <p:attrNameLst>
                                          <p:attrName>style.visibility</p:attrName>
                                        </p:attrNameLst>
                                      </p:cBhvr>
                                      <p:to>
                                        <p:strVal val="visible"/>
                                      </p:to>
                                    </p:set>
                                    <p:animEffect transition="in" filter="fade">
                                      <p:cBhvr>
                                        <p:cTn id="215" dur="500"/>
                                        <p:tgtEl>
                                          <p:spTgt spid="24"/>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66"/>
                                        </p:tgtEl>
                                        <p:attrNameLst>
                                          <p:attrName>style.visibility</p:attrName>
                                        </p:attrNameLst>
                                      </p:cBhvr>
                                      <p:to>
                                        <p:strVal val="visible"/>
                                      </p:to>
                                    </p:set>
                                    <p:animEffect transition="in" filter="fade">
                                      <p:cBhvr>
                                        <p:cTn id="2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1" grpId="0" animBg="1"/>
      <p:bldP spid="12" grpId="0" animBg="1"/>
      <p:bldP spid="49" grpId="0"/>
      <p:bldP spid="57" grpId="0" animBg="1"/>
      <p:bldP spid="59" grpId="0" animBg="1"/>
      <p:bldP spid="64" grpId="0" animBg="1"/>
      <p:bldP spid="66" grpId="0" animBg="1"/>
      <p:bldP spid="67" grpId="0" animBg="1"/>
      <p:bldP spid="68" grpId="0" animBg="1"/>
      <p:bldP spid="69" grpId="0" animBg="1"/>
      <p:bldP spid="71" grpId="0" animBg="1"/>
      <p:bldP spid="73" grpId="0" animBg="1"/>
      <p:bldP spid="74" grpId="0" animBg="1"/>
      <p:bldP spid="81" grpId="0"/>
      <p:bldP spid="174" grpId="0"/>
      <p:bldP spid="175" grpId="0"/>
      <p:bldP spid="185" grpId="0"/>
      <p:bldP spid="275" grpId="0"/>
      <p:bldP spid="276" grpId="0"/>
      <p:bldP spid="279" grpId="0"/>
      <p:bldP spid="286" grpId="0"/>
      <p:bldP spid="287" grpId="0"/>
      <p:bldP spid="290" grpId="0"/>
      <p:bldP spid="300" grpId="0"/>
      <p:bldP spid="301" grpId="0"/>
      <p:bldP spid="302" grpId="0"/>
      <p:bldP spid="9" grpId="0"/>
      <p:bldP spid="10" grpId="0"/>
      <p:bldP spid="109" grpId="0" animBg="1"/>
      <p:bldP spid="110" grpId="0" animBg="1"/>
      <p:bldP spid="111" grpId="0" animBg="1"/>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Select-Partition-</a:t>
            </a:r>
            <a:r>
              <a:rPr lang="en-US" dirty="0">
                <a:solidFill>
                  <a:srgbClr val="FF0000"/>
                </a:solidFill>
                <a:latin typeface="+mn-lt"/>
              </a:rPr>
              <a:t>Rank</a:t>
            </a:r>
            <a:r>
              <a:rPr lang="en-US" dirty="0">
                <a:latin typeface="+mn-lt"/>
              </a:rPr>
              <a:t> (SPR) Framework</a:t>
            </a:r>
          </a:p>
        </p:txBody>
      </p:sp>
      <p:sp>
        <p:nvSpPr>
          <p:cNvPr id="64" name="Oval 63"/>
          <p:cNvSpPr/>
          <p:nvPr/>
        </p:nvSpPr>
        <p:spPr>
          <a:xfrm>
            <a:off x="2027697" y="1204604"/>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67" name="Oval 66"/>
          <p:cNvSpPr/>
          <p:nvPr/>
        </p:nvSpPr>
        <p:spPr>
          <a:xfrm>
            <a:off x="2455755" y="1204604"/>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71" name="Rounded Rectangle 70"/>
          <p:cNvSpPr/>
          <p:nvPr/>
        </p:nvSpPr>
        <p:spPr>
          <a:xfrm>
            <a:off x="1892177" y="1132384"/>
            <a:ext cx="811057" cy="511238"/>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50" b="1" dirty="0">
                <a:solidFill>
                  <a:schemeClr val="tx1"/>
                </a:solidFill>
              </a:rPr>
              <a:t>Winners</a:t>
            </a:r>
            <a:r>
              <a:rPr lang="en-US" sz="1050" b="1" dirty="0">
                <a:solidFill>
                  <a:srgbClr val="FCA810"/>
                </a:solidFill>
              </a:rPr>
              <a:t> </a:t>
            </a:r>
          </a:p>
        </p:txBody>
      </p:sp>
      <p:sp>
        <p:nvSpPr>
          <p:cNvPr id="72" name="TextBox 71"/>
          <p:cNvSpPr txBox="1"/>
          <p:nvPr/>
        </p:nvSpPr>
        <p:spPr>
          <a:xfrm>
            <a:off x="2165453" y="1113588"/>
            <a:ext cx="377026" cy="323165"/>
          </a:xfrm>
          <a:prstGeom prst="rect">
            <a:avLst/>
          </a:prstGeom>
          <a:noFill/>
        </p:spPr>
        <p:txBody>
          <a:bodyPr wrap="none" rtlCol="0">
            <a:spAutoFit/>
          </a:bodyPr>
          <a:lstStyle/>
          <a:p>
            <a:r>
              <a:rPr lang="en-US" sz="1500" b="1" dirty="0">
                <a:solidFill>
                  <a:schemeClr val="accent3">
                    <a:lumMod val="75000"/>
                  </a:schemeClr>
                </a:solidFill>
                <a:latin typeface="+mn-lt"/>
              </a:rPr>
              <a:t>…</a:t>
            </a:r>
            <a:endParaRPr lang="en-US" sz="825" b="1" dirty="0">
              <a:solidFill>
                <a:schemeClr val="accent3">
                  <a:lumMod val="75000"/>
                </a:schemeClr>
              </a:solidFill>
              <a:latin typeface="+mn-lt"/>
            </a:endParaRPr>
          </a:p>
        </p:txBody>
      </p:sp>
      <p:sp>
        <p:nvSpPr>
          <p:cNvPr id="86" name="Oval 85"/>
          <p:cNvSpPr/>
          <p:nvPr/>
        </p:nvSpPr>
        <p:spPr>
          <a:xfrm>
            <a:off x="2252182" y="3530434"/>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87" name="TextBox 86"/>
          <p:cNvSpPr txBox="1"/>
          <p:nvPr/>
        </p:nvSpPr>
        <p:spPr>
          <a:xfrm>
            <a:off x="2455755" y="2894217"/>
            <a:ext cx="535615" cy="253916"/>
          </a:xfrm>
          <a:prstGeom prst="rect">
            <a:avLst/>
          </a:prstGeom>
          <a:noFill/>
        </p:spPr>
        <p:txBody>
          <a:bodyPr wrap="square" rtlCol="0">
            <a:spAutoFit/>
          </a:bodyPr>
          <a:lstStyle/>
          <a:p>
            <a:r>
              <a:rPr lang="en-US" sz="1050" b="1" i="1" u="sng" dirty="0">
                <a:solidFill>
                  <a:srgbClr val="FF0000"/>
                </a:solidFill>
                <a:latin typeface="+mn-lt"/>
              </a:rPr>
              <a:t>Rank</a:t>
            </a:r>
            <a:endParaRPr lang="en-US" sz="1050" b="1" dirty="0">
              <a:solidFill>
                <a:srgbClr val="FF0000"/>
              </a:solidFill>
              <a:latin typeface="+mn-lt"/>
            </a:endParaRPr>
          </a:p>
        </p:txBody>
      </p:sp>
      <p:sp>
        <p:nvSpPr>
          <p:cNvPr id="88" name="Oval 87"/>
          <p:cNvSpPr/>
          <p:nvPr/>
        </p:nvSpPr>
        <p:spPr>
          <a:xfrm>
            <a:off x="2251676" y="3811768"/>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89" name="Oval 88"/>
          <p:cNvSpPr/>
          <p:nvPr/>
        </p:nvSpPr>
        <p:spPr>
          <a:xfrm>
            <a:off x="2251676" y="4459840"/>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90" name="TextBox 89"/>
          <p:cNvSpPr txBox="1"/>
          <p:nvPr/>
        </p:nvSpPr>
        <p:spPr>
          <a:xfrm>
            <a:off x="2149571" y="4093102"/>
            <a:ext cx="415498" cy="284693"/>
          </a:xfrm>
          <a:prstGeom prst="rect">
            <a:avLst/>
          </a:prstGeom>
          <a:noFill/>
        </p:spPr>
        <p:txBody>
          <a:bodyPr vert="eaVert" wrap="none" rtlCol="0">
            <a:spAutoFit/>
          </a:bodyPr>
          <a:lstStyle/>
          <a:p>
            <a:r>
              <a:rPr lang="en-US" sz="1500" b="1" dirty="0">
                <a:solidFill>
                  <a:schemeClr val="accent3">
                    <a:lumMod val="75000"/>
                  </a:schemeClr>
                </a:solidFill>
                <a:latin typeface="+mn-lt"/>
              </a:rPr>
              <a:t>…</a:t>
            </a:r>
            <a:endParaRPr lang="en-US" sz="825" b="1" dirty="0">
              <a:solidFill>
                <a:schemeClr val="accent3">
                  <a:lumMod val="75000"/>
                </a:schemeClr>
              </a:solidFill>
              <a:latin typeface="+mn-lt"/>
            </a:endParaRPr>
          </a:p>
        </p:txBody>
      </p:sp>
      <p:sp>
        <p:nvSpPr>
          <p:cNvPr id="91" name="Rectangle 90"/>
          <p:cNvSpPr/>
          <p:nvPr/>
        </p:nvSpPr>
        <p:spPr>
          <a:xfrm>
            <a:off x="2413388" y="3448939"/>
            <a:ext cx="542136" cy="253916"/>
          </a:xfrm>
          <a:prstGeom prst="rect">
            <a:avLst/>
          </a:prstGeom>
        </p:spPr>
        <p:txBody>
          <a:bodyPr wrap="none">
            <a:spAutoFit/>
          </a:bodyPr>
          <a:lstStyle/>
          <a:p>
            <a:r>
              <a:rPr lang="en-US" sz="1050" b="1" dirty="0">
                <a:latin typeface="+mn-lt"/>
              </a:rPr>
              <a:t>Top 1</a:t>
            </a:r>
          </a:p>
        </p:txBody>
      </p:sp>
      <p:sp>
        <p:nvSpPr>
          <p:cNvPr id="92" name="Rectangle 91"/>
          <p:cNvSpPr/>
          <p:nvPr/>
        </p:nvSpPr>
        <p:spPr>
          <a:xfrm>
            <a:off x="2413388" y="3742518"/>
            <a:ext cx="542136" cy="253916"/>
          </a:xfrm>
          <a:prstGeom prst="rect">
            <a:avLst/>
          </a:prstGeom>
        </p:spPr>
        <p:txBody>
          <a:bodyPr wrap="none">
            <a:spAutoFit/>
          </a:bodyPr>
          <a:lstStyle/>
          <a:p>
            <a:r>
              <a:rPr lang="en-US" sz="1050" b="1" dirty="0">
                <a:latin typeface="+mn-lt"/>
              </a:rPr>
              <a:t>Top 2</a:t>
            </a:r>
          </a:p>
        </p:txBody>
      </p:sp>
      <p:sp>
        <p:nvSpPr>
          <p:cNvPr id="93" name="Rectangle 92"/>
          <p:cNvSpPr/>
          <p:nvPr/>
        </p:nvSpPr>
        <p:spPr>
          <a:xfrm>
            <a:off x="2413388" y="4377455"/>
            <a:ext cx="542136" cy="253916"/>
          </a:xfrm>
          <a:prstGeom prst="rect">
            <a:avLst/>
          </a:prstGeom>
        </p:spPr>
        <p:txBody>
          <a:bodyPr wrap="none">
            <a:spAutoFit/>
          </a:bodyPr>
          <a:lstStyle/>
          <a:p>
            <a:r>
              <a:rPr lang="en-US" sz="1050" b="1" dirty="0">
                <a:latin typeface="+mn-lt"/>
              </a:rPr>
              <a:t>Top k</a:t>
            </a:r>
          </a:p>
        </p:txBody>
      </p:sp>
      <p:sp>
        <p:nvSpPr>
          <p:cNvPr id="3" name="Footer Placeholder 2"/>
          <p:cNvSpPr>
            <a:spLocks noGrp="1"/>
          </p:cNvSpPr>
          <p:nvPr>
            <p:ph type="ftr" sz="quarter" idx="11"/>
          </p:nvPr>
        </p:nvSpPr>
        <p:spPr/>
        <p:txBody>
          <a:bodyPr/>
          <a:lstStyle/>
          <a:p>
            <a:pPr>
              <a:defRPr/>
            </a:pPr>
            <a:r>
              <a:rPr lang="en-US" altLang="zh-CN"/>
              <a:t>SIGMOD'17 Chicago</a:t>
            </a:r>
            <a:endParaRPr lang="zh-CN" altLang="en-US"/>
          </a:p>
        </p:txBody>
      </p:sp>
      <p:cxnSp>
        <p:nvCxnSpPr>
          <p:cNvPr id="107" name="Straight Arrow Connector 106"/>
          <p:cNvCxnSpPr/>
          <p:nvPr/>
        </p:nvCxnSpPr>
        <p:spPr>
          <a:xfrm>
            <a:off x="2303231" y="2729777"/>
            <a:ext cx="8871" cy="6408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48483" y="1043903"/>
            <a:ext cx="1954381" cy="369332"/>
          </a:xfrm>
          <a:prstGeom prst="rect">
            <a:avLst/>
          </a:prstGeom>
          <a:noFill/>
        </p:spPr>
        <p:txBody>
          <a:bodyPr wrap="none" rtlCol="0">
            <a:spAutoFit/>
          </a:bodyPr>
          <a:lstStyle/>
          <a:p>
            <a:r>
              <a:rPr lang="en-US" sz="1800" dirty="0">
                <a:latin typeface="+mn-lt"/>
              </a:rPr>
              <a:t>Key Observation:</a:t>
            </a:r>
          </a:p>
        </p:txBody>
      </p:sp>
      <mc:AlternateContent xmlns:mc="http://schemas.openxmlformats.org/markup-compatibility/2006" xmlns:a14="http://schemas.microsoft.com/office/drawing/2010/main">
        <mc:Choice Requires="a14">
          <p:sp>
            <p:nvSpPr>
              <p:cNvPr id="24" name="TextBox 23"/>
              <p:cNvSpPr txBox="1"/>
              <p:nvPr/>
            </p:nvSpPr>
            <p:spPr>
              <a:xfrm>
                <a:off x="4147631" y="1539446"/>
                <a:ext cx="3619254" cy="577081"/>
              </a:xfrm>
              <a:prstGeom prst="rect">
                <a:avLst/>
              </a:prstGeom>
              <a:noFill/>
            </p:spPr>
            <p:txBody>
              <a:bodyPr wrap="square" rtlCol="0">
                <a:spAutoFit/>
              </a:bodyPr>
              <a:lstStyle/>
              <a:p>
                <a:r>
                  <a:rPr lang="en-US" sz="1050" dirty="0">
                    <a:latin typeface="+mn-lt"/>
                  </a:rPr>
                  <a:t>Based on their pairwise comparisons with the reference item </a:t>
                </a:r>
                <a14:m>
                  <m:oMath xmlns:m="http://schemas.openxmlformats.org/officeDocument/2006/math">
                    <m:r>
                      <a:rPr lang="en-US" sz="1050" i="1" dirty="0">
                        <a:latin typeface="Cambria Math" panose="02040503050406030204" pitchFamily="18" charset="0"/>
                      </a:rPr>
                      <m:t>𝑟</m:t>
                    </m:r>
                  </m:oMath>
                </a14:m>
                <a:r>
                  <a:rPr lang="en-US" sz="1050" dirty="0">
                    <a:latin typeface="+mn-lt"/>
                  </a:rPr>
                  <a:t>, we may obtain a good initial order of those top-</a:t>
                </a:r>
                <a14:m>
                  <m:oMath xmlns:m="http://schemas.openxmlformats.org/officeDocument/2006/math">
                    <m:r>
                      <a:rPr lang="en-US" sz="1050" i="1" dirty="0">
                        <a:latin typeface="Cambria Math" panose="02040503050406030204" pitchFamily="18" charset="0"/>
                      </a:rPr>
                      <m:t>𝑘</m:t>
                    </m:r>
                  </m:oMath>
                </a14:m>
                <a:r>
                  <a:rPr lang="en-US" sz="1050" dirty="0">
                    <a:latin typeface="+mn-lt"/>
                  </a:rPr>
                  <a:t> candidates.</a:t>
                </a:r>
              </a:p>
            </p:txBody>
          </p:sp>
        </mc:Choice>
        <mc:Fallback xmlns="">
          <p:sp>
            <p:nvSpPr>
              <p:cNvPr id="24" name="TextBox 23"/>
              <p:cNvSpPr txBox="1">
                <a:spLocks noRot="1" noChangeAspect="1" noMove="1" noResize="1" noEditPoints="1" noAdjustHandles="1" noChangeArrowheads="1" noChangeShapeType="1" noTextEdit="1"/>
              </p:cNvSpPr>
              <p:nvPr/>
            </p:nvSpPr>
            <p:spPr>
              <a:xfrm>
                <a:off x="4006174" y="2052595"/>
                <a:ext cx="4825672" cy="923330"/>
              </a:xfrm>
              <a:prstGeom prst="rect">
                <a:avLst/>
              </a:prstGeom>
              <a:blipFill>
                <a:blip r:embed="rId3"/>
                <a:stretch>
                  <a:fillRect l="-1010" t="-3974" b="-9934"/>
                </a:stretch>
              </a:blipFill>
            </p:spPr>
            <p:txBody>
              <a:bodyPr/>
              <a:lstStyle/>
              <a:p>
                <a:r>
                  <a:rPr lang="en-US">
                    <a:noFill/>
                  </a:rPr>
                  <a:t> </a:t>
                </a:r>
              </a:p>
            </p:txBody>
          </p:sp>
        </mc:Fallback>
      </mc:AlternateContent>
      <p:sp>
        <p:nvSpPr>
          <p:cNvPr id="38" name="TextBox 37"/>
          <p:cNvSpPr txBox="1"/>
          <p:nvPr/>
        </p:nvSpPr>
        <p:spPr>
          <a:xfrm>
            <a:off x="2789978" y="1249502"/>
            <a:ext cx="910827" cy="253916"/>
          </a:xfrm>
          <a:prstGeom prst="rect">
            <a:avLst/>
          </a:prstGeom>
          <a:noFill/>
        </p:spPr>
        <p:txBody>
          <a:bodyPr wrap="none" rtlCol="0">
            <a:spAutoFit/>
          </a:bodyPr>
          <a:lstStyle/>
          <a:p>
            <a:r>
              <a:rPr lang="en-US" sz="1050" b="1" dirty="0">
                <a:latin typeface="+mn-lt"/>
              </a:rPr>
              <a:t>Candidates</a:t>
            </a:r>
          </a:p>
        </p:txBody>
      </p:sp>
      <p:sp>
        <p:nvSpPr>
          <p:cNvPr id="112" name="TextBox 111"/>
          <p:cNvSpPr txBox="1"/>
          <p:nvPr/>
        </p:nvSpPr>
        <p:spPr>
          <a:xfrm>
            <a:off x="2444146" y="1759185"/>
            <a:ext cx="1237694" cy="415498"/>
          </a:xfrm>
          <a:prstGeom prst="rect">
            <a:avLst/>
          </a:prstGeom>
          <a:noFill/>
        </p:spPr>
        <p:txBody>
          <a:bodyPr wrap="square" rtlCol="0">
            <a:spAutoFit/>
          </a:bodyPr>
          <a:lstStyle/>
          <a:p>
            <a:r>
              <a:rPr lang="en-US" sz="1050" b="1" i="1" u="sng" dirty="0">
                <a:solidFill>
                  <a:srgbClr val="FF0000"/>
                </a:solidFill>
                <a:latin typeface="+mn-lt"/>
              </a:rPr>
              <a:t>Reference-base Rank</a:t>
            </a:r>
            <a:endParaRPr lang="en-US" sz="1050" b="1" dirty="0">
              <a:solidFill>
                <a:srgbClr val="FF0000"/>
              </a:solidFill>
              <a:latin typeface="+mn-lt"/>
            </a:endParaRPr>
          </a:p>
        </p:txBody>
      </p:sp>
      <p:cxnSp>
        <p:nvCxnSpPr>
          <p:cNvPr id="113" name="Straight Arrow Connector 112"/>
          <p:cNvCxnSpPr/>
          <p:nvPr/>
        </p:nvCxnSpPr>
        <p:spPr>
          <a:xfrm>
            <a:off x="2302375" y="1705090"/>
            <a:ext cx="8871" cy="6408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2016088" y="2477995"/>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115" name="Oval 114"/>
          <p:cNvSpPr/>
          <p:nvPr/>
        </p:nvSpPr>
        <p:spPr>
          <a:xfrm>
            <a:off x="2444146" y="2477995"/>
            <a:ext cx="138500" cy="1385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b="1" dirty="0"/>
          </a:p>
        </p:txBody>
      </p:sp>
      <p:sp>
        <p:nvSpPr>
          <p:cNvPr id="116" name="TextBox 115"/>
          <p:cNvSpPr txBox="1"/>
          <p:nvPr/>
        </p:nvSpPr>
        <p:spPr>
          <a:xfrm>
            <a:off x="2161589" y="2391699"/>
            <a:ext cx="377026" cy="323165"/>
          </a:xfrm>
          <a:prstGeom prst="rect">
            <a:avLst/>
          </a:prstGeom>
          <a:noFill/>
        </p:spPr>
        <p:txBody>
          <a:bodyPr wrap="none" rtlCol="0">
            <a:spAutoFit/>
          </a:bodyPr>
          <a:lstStyle/>
          <a:p>
            <a:r>
              <a:rPr lang="en-US" sz="1500" b="1" dirty="0">
                <a:solidFill>
                  <a:schemeClr val="accent3">
                    <a:lumMod val="75000"/>
                  </a:schemeClr>
                </a:solidFill>
                <a:latin typeface="+mn-lt"/>
              </a:rPr>
              <a:t>…</a:t>
            </a:r>
            <a:endParaRPr lang="en-US" sz="825" b="1" dirty="0">
              <a:solidFill>
                <a:schemeClr val="accent3">
                  <a:lumMod val="75000"/>
                </a:schemeClr>
              </a:solidFill>
              <a:latin typeface="+mn-lt"/>
            </a:endParaRPr>
          </a:p>
        </p:txBody>
      </p:sp>
      <p:sp>
        <p:nvSpPr>
          <p:cNvPr id="117" name="TextBox 116"/>
          <p:cNvSpPr txBox="1"/>
          <p:nvPr/>
        </p:nvSpPr>
        <p:spPr>
          <a:xfrm>
            <a:off x="2673097" y="2407506"/>
            <a:ext cx="1412849" cy="253916"/>
          </a:xfrm>
          <a:prstGeom prst="rect">
            <a:avLst/>
          </a:prstGeom>
          <a:noFill/>
        </p:spPr>
        <p:txBody>
          <a:bodyPr wrap="square" rtlCol="0">
            <a:spAutoFit/>
          </a:bodyPr>
          <a:lstStyle/>
          <a:p>
            <a:r>
              <a:rPr lang="en-US" sz="1050" b="1" dirty="0">
                <a:latin typeface="+mn-lt"/>
              </a:rPr>
              <a:t>Near-sorted list</a:t>
            </a:r>
          </a:p>
        </p:txBody>
      </p:sp>
      <p:pic>
        <p:nvPicPr>
          <p:cNvPr id="129" name="Picture 3" descr="C:\Users\liyan\Downloads\gaussia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100" y="2355726"/>
            <a:ext cx="3075171" cy="81083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 descr="C:\Users\liyan\Downloads\gaussia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894" y="2355726"/>
            <a:ext cx="3075171" cy="810837"/>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直接箭头连接符 51"/>
          <p:cNvCxnSpPr/>
          <p:nvPr/>
        </p:nvCxnSpPr>
        <p:spPr>
          <a:xfrm>
            <a:off x="3279166" y="3222437"/>
            <a:ext cx="45091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直接连接符 5138"/>
          <p:cNvCxnSpPr/>
          <p:nvPr/>
        </p:nvCxnSpPr>
        <p:spPr>
          <a:xfrm>
            <a:off x="4521984" y="2783611"/>
            <a:ext cx="0" cy="42788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5138"/>
          <p:cNvCxnSpPr/>
          <p:nvPr/>
        </p:nvCxnSpPr>
        <p:spPr>
          <a:xfrm flipV="1">
            <a:off x="5937584" y="2409213"/>
            <a:ext cx="0" cy="79720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Rectangle 133"/>
              <p:cNvSpPr/>
              <p:nvPr/>
            </p:nvSpPr>
            <p:spPr>
              <a:xfrm>
                <a:off x="5764122" y="3256148"/>
                <a:ext cx="422680" cy="260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𝝁</m:t>
                          </m:r>
                        </m:e>
                        <m:sub>
                          <m:r>
                            <a:rPr lang="en-US" sz="1050" b="1" i="1">
                              <a:solidFill>
                                <a:srgbClr val="FF0000"/>
                              </a:solidFill>
                              <a:latin typeface="Cambria Math" panose="02040503050406030204" pitchFamily="18" charset="0"/>
                            </a:rPr>
                            <m:t>𝒓</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𝒊</m:t>
                          </m:r>
                        </m:sub>
                      </m:sSub>
                    </m:oMath>
                  </m:oMathPara>
                </a14:m>
                <a:endParaRPr lang="en-US" sz="1050" b="1" dirty="0">
                  <a:solidFill>
                    <a:srgbClr val="FF0000"/>
                  </a:solidFill>
                  <a:latin typeface="+mn-lt"/>
                </a:endParaRPr>
              </a:p>
            </p:txBody>
          </p:sp>
        </mc:Choice>
        <mc:Fallback xmlns="">
          <p:sp>
            <p:nvSpPr>
              <p:cNvPr id="134" name="Rectangle 133"/>
              <p:cNvSpPr>
                <a:spLocks noRot="1" noChangeAspect="1" noMove="1" noResize="1" noEditPoints="1" noAdjustHandles="1" noChangeArrowheads="1" noChangeShapeType="1" noTextEdit="1"/>
              </p:cNvSpPr>
              <p:nvPr/>
            </p:nvSpPr>
            <p:spPr>
              <a:xfrm>
                <a:off x="6161496" y="4341530"/>
                <a:ext cx="593368" cy="381515"/>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5092846" y="3258343"/>
                <a:ext cx="424283" cy="269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00B050"/>
                              </a:solidFill>
                              <a:latin typeface="Cambria Math" panose="02040503050406030204" pitchFamily="18" charset="0"/>
                            </a:rPr>
                          </m:ctrlPr>
                        </m:sSubPr>
                        <m:e>
                          <m:r>
                            <a:rPr lang="en-US" sz="1050" b="1" i="1">
                              <a:solidFill>
                                <a:srgbClr val="00B050"/>
                              </a:solidFill>
                              <a:latin typeface="Cambria Math" panose="02040503050406030204" pitchFamily="18" charset="0"/>
                            </a:rPr>
                            <m:t>𝝁</m:t>
                          </m:r>
                        </m:e>
                        <m:sub>
                          <m:r>
                            <a:rPr lang="en-US" sz="1050" b="1" i="1">
                              <a:solidFill>
                                <a:srgbClr val="00B050"/>
                              </a:solidFill>
                              <a:latin typeface="Cambria Math" panose="02040503050406030204" pitchFamily="18" charset="0"/>
                            </a:rPr>
                            <m:t>𝒓</m:t>
                          </m:r>
                          <m:r>
                            <a:rPr lang="en-US" sz="1050" b="1" i="1">
                              <a:solidFill>
                                <a:srgbClr val="00B050"/>
                              </a:solidFill>
                              <a:latin typeface="Cambria Math" panose="02040503050406030204" pitchFamily="18" charset="0"/>
                            </a:rPr>
                            <m:t>,</m:t>
                          </m:r>
                          <m:r>
                            <a:rPr lang="en-US" sz="1050" b="1" i="1">
                              <a:solidFill>
                                <a:srgbClr val="00B050"/>
                              </a:solidFill>
                              <a:latin typeface="Cambria Math" panose="02040503050406030204" pitchFamily="18" charset="0"/>
                            </a:rPr>
                            <m:t>𝒋</m:t>
                          </m:r>
                        </m:sub>
                      </m:sSub>
                    </m:oMath>
                  </m:oMathPara>
                </a14:m>
                <a:endParaRPr lang="en-US" sz="1050" b="1" dirty="0">
                  <a:solidFill>
                    <a:srgbClr val="00B050"/>
                  </a:solidFill>
                  <a:latin typeface="+mn-lt"/>
                </a:endParaRPr>
              </a:p>
            </p:txBody>
          </p:sp>
        </mc:Choice>
        <mc:Fallback xmlns="">
          <p:sp>
            <p:nvSpPr>
              <p:cNvPr id="135" name="Rectangle 134"/>
              <p:cNvSpPr>
                <a:spLocks noRot="1" noChangeAspect="1" noMove="1" noResize="1" noEditPoints="1" noAdjustHandles="1" noChangeArrowheads="1" noChangeShapeType="1" noTextEdit="1"/>
              </p:cNvSpPr>
              <p:nvPr/>
            </p:nvSpPr>
            <p:spPr>
              <a:xfrm>
                <a:off x="5266461" y="4344457"/>
                <a:ext cx="596574" cy="395621"/>
              </a:xfrm>
              <a:prstGeom prst="rect">
                <a:avLst/>
              </a:prstGeom>
              <a:blipFill>
                <a:blip r:embed="rId6"/>
                <a:stretch>
                  <a:fillRect b="-7692"/>
                </a:stretch>
              </a:blipFill>
            </p:spPr>
            <p:txBody>
              <a:bodyPr/>
              <a:lstStyle/>
              <a:p>
                <a:r>
                  <a:rPr lang="en-US">
                    <a:noFill/>
                  </a:rPr>
                  <a:t> </a:t>
                </a:r>
              </a:p>
            </p:txBody>
          </p:sp>
        </mc:Fallback>
      </mc:AlternateContent>
      <p:cxnSp>
        <p:nvCxnSpPr>
          <p:cNvPr id="136" name="直接连接符 5138"/>
          <p:cNvCxnSpPr/>
          <p:nvPr/>
        </p:nvCxnSpPr>
        <p:spPr>
          <a:xfrm flipV="1">
            <a:off x="5241986" y="2439441"/>
            <a:ext cx="6761" cy="772056"/>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4404644" y="3250121"/>
            <a:ext cx="260008" cy="253916"/>
          </a:xfrm>
          <a:prstGeom prst="rect">
            <a:avLst/>
          </a:prstGeom>
        </p:spPr>
        <p:txBody>
          <a:bodyPr wrap="none">
            <a:spAutoFit/>
          </a:bodyPr>
          <a:lstStyle/>
          <a:p>
            <a:r>
              <a:rPr lang="en-US" sz="1050" dirty="0">
                <a:latin typeface="+mn-lt"/>
              </a:rPr>
              <a:t>0</a:t>
            </a:r>
          </a:p>
        </p:txBody>
      </p:sp>
      <p:cxnSp>
        <p:nvCxnSpPr>
          <p:cNvPr id="138" name="Straight Arrow Connector 137"/>
          <p:cNvCxnSpPr/>
          <p:nvPr/>
        </p:nvCxnSpPr>
        <p:spPr>
          <a:xfrm>
            <a:off x="4521985" y="2895786"/>
            <a:ext cx="720002" cy="0"/>
          </a:xfrm>
          <a:prstGeom prst="straightConnector1">
            <a:avLst/>
          </a:prstGeom>
          <a:ln w="38100">
            <a:solidFill>
              <a:srgbClr val="00B05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4528745" y="3057804"/>
            <a:ext cx="1389941" cy="0"/>
          </a:xfrm>
          <a:prstGeom prst="straightConnector1">
            <a:avLst/>
          </a:prstGeom>
          <a:ln w="381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p:cNvSpPr/>
              <p:nvPr/>
            </p:nvSpPr>
            <p:spPr>
              <a:xfrm>
                <a:off x="3572896" y="3597865"/>
                <a:ext cx="3934760" cy="441531"/>
              </a:xfrm>
              <a:prstGeom prst="rect">
                <a:avLst/>
              </a:prstGeom>
            </p:spPr>
            <p:txBody>
              <a:bodyPr wrap="square">
                <a:spAutoFit/>
              </a:bodyPr>
              <a:lstStyle/>
              <a:p>
                <a:r>
                  <a:rPr lang="en-US" sz="1050" dirty="0"/>
                  <a:t>If </a:t>
                </a:r>
                <a14:m>
                  <m:oMath xmlns:m="http://schemas.openxmlformats.org/officeDocument/2006/math">
                    <m:sSub>
                      <m:sSubPr>
                        <m:ctrlPr>
                          <a:rPr lang="en-US" sz="1050" i="1">
                            <a:solidFill>
                              <a:srgbClr val="FF0000"/>
                            </a:solidFill>
                            <a:latin typeface="Cambria Math" panose="02040503050406030204" pitchFamily="18" charset="0"/>
                          </a:rPr>
                        </m:ctrlPr>
                      </m:sSubPr>
                      <m:e>
                        <m:r>
                          <a:rPr lang="en-US" sz="1050" i="1">
                            <a:solidFill>
                              <a:srgbClr val="FF0000"/>
                            </a:solidFill>
                            <a:latin typeface="Cambria Math" panose="02040503050406030204" pitchFamily="18" charset="0"/>
                          </a:rPr>
                          <m:t>𝑜</m:t>
                        </m:r>
                      </m:e>
                      <m:sub>
                        <m:r>
                          <a:rPr lang="en-US" sz="1050" i="1">
                            <a:solidFill>
                              <a:srgbClr val="FF0000"/>
                            </a:solidFill>
                            <a:latin typeface="Cambria Math" panose="02040503050406030204" pitchFamily="18" charset="0"/>
                          </a:rPr>
                          <m:t>𝑖</m:t>
                        </m:r>
                      </m:sub>
                    </m:sSub>
                  </m:oMath>
                </a14:m>
                <a:r>
                  <a:rPr lang="en-US" sz="1050" dirty="0"/>
                  <a:t> is </a:t>
                </a:r>
                <a:r>
                  <a:rPr lang="en-US" sz="1050" dirty="0">
                    <a:solidFill>
                      <a:srgbClr val="FF0000"/>
                    </a:solidFill>
                  </a:rPr>
                  <a:t>much better than</a:t>
                </a:r>
                <a:r>
                  <a:rPr lang="en-US" sz="1050" dirty="0"/>
                  <a:t> </a:t>
                </a:r>
                <a14:m>
                  <m:oMath xmlns:m="http://schemas.openxmlformats.org/officeDocument/2006/math">
                    <m:r>
                      <a:rPr lang="en-US" sz="1050" i="1">
                        <a:latin typeface="Cambria Math" panose="02040503050406030204" pitchFamily="18" charset="0"/>
                      </a:rPr>
                      <m:t>𝑟</m:t>
                    </m:r>
                  </m:oMath>
                </a14:m>
                <a:r>
                  <a:rPr lang="en-US" sz="1050" dirty="0"/>
                  <a:t> and the other item </a:t>
                </a:r>
                <a14:m>
                  <m:oMath xmlns:m="http://schemas.openxmlformats.org/officeDocument/2006/math">
                    <m:sSub>
                      <m:sSubPr>
                        <m:ctrlPr>
                          <a:rPr lang="en-US" sz="1050" i="1">
                            <a:solidFill>
                              <a:srgbClr val="00B050"/>
                            </a:solidFill>
                            <a:latin typeface="Cambria Math" panose="02040503050406030204" pitchFamily="18" charset="0"/>
                          </a:rPr>
                        </m:ctrlPr>
                      </m:sSubPr>
                      <m:e>
                        <m:r>
                          <a:rPr lang="en-US" sz="1050" i="1">
                            <a:solidFill>
                              <a:srgbClr val="00B050"/>
                            </a:solidFill>
                            <a:latin typeface="Cambria Math" panose="02040503050406030204" pitchFamily="18" charset="0"/>
                          </a:rPr>
                          <m:t>𝑜</m:t>
                        </m:r>
                      </m:e>
                      <m:sub>
                        <m:r>
                          <a:rPr lang="en-US" sz="1050" i="1">
                            <a:solidFill>
                              <a:srgbClr val="00B050"/>
                            </a:solidFill>
                            <a:latin typeface="Cambria Math" panose="02040503050406030204" pitchFamily="18" charset="0"/>
                          </a:rPr>
                          <m:t>𝑗</m:t>
                        </m:r>
                      </m:sub>
                    </m:sSub>
                  </m:oMath>
                </a14:m>
                <a:r>
                  <a:rPr lang="en-US" sz="1050" dirty="0"/>
                  <a:t> is just </a:t>
                </a:r>
                <a:r>
                  <a:rPr lang="en-US" sz="1050" dirty="0">
                    <a:solidFill>
                      <a:srgbClr val="00B050"/>
                    </a:solidFill>
                  </a:rPr>
                  <a:t>slightly better</a:t>
                </a:r>
                <a:r>
                  <a:rPr lang="en-US" sz="1050" dirty="0"/>
                  <a:t>, there is a high chance </a:t>
                </a:r>
                <a14:m>
                  <m:oMath xmlns:m="http://schemas.openxmlformats.org/officeDocument/2006/math">
                    <m:sSub>
                      <m:sSubPr>
                        <m:ctrlPr>
                          <a:rPr lang="en-US" sz="1050" i="1">
                            <a:solidFill>
                              <a:srgbClr val="FF0000"/>
                            </a:solidFill>
                            <a:latin typeface="Cambria Math" panose="02040503050406030204" pitchFamily="18" charset="0"/>
                          </a:rPr>
                        </m:ctrlPr>
                      </m:sSubPr>
                      <m:e>
                        <m:r>
                          <a:rPr lang="en-US" sz="1050" i="1">
                            <a:solidFill>
                              <a:srgbClr val="FF0000"/>
                            </a:solidFill>
                            <a:latin typeface="Cambria Math" panose="02040503050406030204" pitchFamily="18" charset="0"/>
                          </a:rPr>
                          <m:t>𝑜</m:t>
                        </m:r>
                      </m:e>
                      <m:sub>
                        <m:r>
                          <a:rPr lang="en-US" sz="1050" i="1">
                            <a:solidFill>
                              <a:srgbClr val="FF0000"/>
                            </a:solidFill>
                            <a:latin typeface="Cambria Math" panose="02040503050406030204" pitchFamily="18" charset="0"/>
                          </a:rPr>
                          <m:t>𝑖</m:t>
                        </m:r>
                      </m:sub>
                    </m:sSub>
                    <m:r>
                      <a:rPr lang="en-US" sz="1050" i="1">
                        <a:latin typeface="Cambria Math" panose="02040503050406030204" pitchFamily="18" charset="0"/>
                      </a:rPr>
                      <m:t>≻</m:t>
                    </m:r>
                    <m:sSub>
                      <m:sSubPr>
                        <m:ctrlPr>
                          <a:rPr lang="en-US" sz="1050" i="1">
                            <a:solidFill>
                              <a:srgbClr val="00B050"/>
                            </a:solidFill>
                            <a:latin typeface="Cambria Math" panose="02040503050406030204" pitchFamily="18" charset="0"/>
                          </a:rPr>
                        </m:ctrlPr>
                      </m:sSubPr>
                      <m:e>
                        <m:r>
                          <a:rPr lang="en-US" sz="1050" i="1">
                            <a:solidFill>
                              <a:srgbClr val="00B050"/>
                            </a:solidFill>
                            <a:latin typeface="Cambria Math" panose="02040503050406030204" pitchFamily="18" charset="0"/>
                          </a:rPr>
                          <m:t>𝑜</m:t>
                        </m:r>
                      </m:e>
                      <m:sub>
                        <m:r>
                          <a:rPr lang="en-US" sz="1050" i="1">
                            <a:solidFill>
                              <a:srgbClr val="00B050"/>
                            </a:solidFill>
                            <a:latin typeface="Cambria Math" panose="02040503050406030204" pitchFamily="18" charset="0"/>
                          </a:rPr>
                          <m:t>𝑗</m:t>
                        </m:r>
                      </m:sub>
                    </m:sSub>
                  </m:oMath>
                </a14:m>
                <a:r>
                  <a:rPr lang="en-US" sz="1050" dirty="0"/>
                  <a:t>.</a:t>
                </a:r>
              </a:p>
            </p:txBody>
          </p:sp>
        </mc:Choice>
        <mc:Fallback xmlns="">
          <p:sp>
            <p:nvSpPr>
              <p:cNvPr id="43" name="Rectangle 42"/>
              <p:cNvSpPr>
                <a:spLocks noRot="1" noChangeAspect="1" noMove="1" noResize="1" noEditPoints="1" noAdjustHandles="1" noChangeArrowheads="1" noChangeShapeType="1" noTextEdit="1"/>
              </p:cNvSpPr>
              <p:nvPr/>
            </p:nvSpPr>
            <p:spPr>
              <a:xfrm>
                <a:off x="3239862" y="4797153"/>
                <a:ext cx="5246346" cy="690958"/>
              </a:xfrm>
              <a:prstGeom prst="rect">
                <a:avLst/>
              </a:prstGeom>
              <a:blipFill>
                <a:blip r:embed="rId7"/>
                <a:stretch>
                  <a:fillRect l="-929" t="-5310" r="-116" b="-9735"/>
                </a:stretch>
              </a:blipFill>
            </p:spPr>
            <p:txBody>
              <a:bodyPr/>
              <a:lstStyle/>
              <a:p>
                <a:r>
                  <a:rPr lang="en-US">
                    <a:noFill/>
                  </a:rPr>
                  <a:t> </a:t>
                </a:r>
              </a:p>
            </p:txBody>
          </p:sp>
        </mc:Fallback>
      </mc:AlternateContent>
      <p:sp>
        <p:nvSpPr>
          <p:cNvPr id="44" name="TextBox 43"/>
          <p:cNvSpPr txBox="1"/>
          <p:nvPr/>
        </p:nvSpPr>
        <p:spPr>
          <a:xfrm>
            <a:off x="3567483" y="4193236"/>
            <a:ext cx="4199402" cy="415498"/>
          </a:xfrm>
          <a:prstGeom prst="rect">
            <a:avLst/>
          </a:prstGeom>
          <a:noFill/>
        </p:spPr>
        <p:txBody>
          <a:bodyPr wrap="square" rtlCol="0">
            <a:spAutoFit/>
          </a:bodyPr>
          <a:lstStyle/>
          <a:p>
            <a:r>
              <a:rPr lang="en-US" sz="1050" i="1" dirty="0">
                <a:solidFill>
                  <a:srgbClr val="FF0000"/>
                </a:solidFill>
                <a:latin typeface="+mn-lt"/>
              </a:rPr>
              <a:t>Best-case linear sorting</a:t>
            </a:r>
            <a:r>
              <a:rPr lang="en-US" sz="1050" dirty="0">
                <a:solidFill>
                  <a:srgbClr val="FF0000"/>
                </a:solidFill>
                <a:latin typeface="+mn-lt"/>
              </a:rPr>
              <a:t> algorithms </a:t>
            </a:r>
            <a:r>
              <a:rPr lang="en-US" sz="1050" dirty="0">
                <a:latin typeface="+mn-lt"/>
              </a:rPr>
              <a:t>can ﬁnd the top-k items eﬃciently.</a:t>
            </a:r>
          </a:p>
        </p:txBody>
      </p:sp>
    </p:spTree>
    <p:extLst>
      <p:ext uri="{BB962C8B-B14F-4D97-AF65-F5344CB8AC3E}">
        <p14:creationId xmlns:p14="http://schemas.microsoft.com/office/powerpoint/2010/main" val="34216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par>
                                <p:cTn id="11" presetID="10"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par>
                                <p:cTn id="17" presetID="10"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nodeType="with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par>
                                <p:cTn id="35" presetID="10" presetClass="entr" presetSubtype="0"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fade">
                                      <p:cBhvr>
                                        <p:cTn id="37" dur="500"/>
                                        <p:tgtEl>
                                          <p:spTgt spid="1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par>
                                <p:cTn id="46" presetID="10" presetClass="entr" presetSubtype="0"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fade">
                                      <p:cBhvr>
                                        <p:cTn id="48" dur="500"/>
                                        <p:tgtEl>
                                          <p:spTgt spid="1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10" presetClass="entr" presetSubtype="0" fill="hold" nodeType="with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500"/>
                                        <p:tgtEl>
                                          <p:spTgt spid="10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500"/>
                                        <p:tgtEl>
                                          <p:spTgt spid="8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8" grpId="0" animBg="1"/>
      <p:bldP spid="89" grpId="0" animBg="1"/>
      <p:bldP spid="90" grpId="0"/>
      <p:bldP spid="91" grpId="0"/>
      <p:bldP spid="92" grpId="0"/>
      <p:bldP spid="93" grpId="0"/>
      <p:bldP spid="112" grpId="0"/>
      <p:bldP spid="114" grpId="0" animBg="1"/>
      <p:bldP spid="115" grpId="0" animBg="1"/>
      <p:bldP spid="116" grpId="0"/>
      <p:bldP spid="117" grpId="0"/>
      <p:bldP spid="134" grpId="0"/>
      <p:bldP spid="135" grpId="0"/>
      <p:bldP spid="137" grpId="0"/>
      <p:bldP spid="43"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16" descr="Image result for memo st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643" y="1510667"/>
            <a:ext cx="2152026" cy="19544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Image result for memo st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243" y="3183996"/>
            <a:ext cx="2152026" cy="1954477"/>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descr="Image result for memo st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243" y="1358267"/>
            <a:ext cx="2152026" cy="19544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81250" y="922668"/>
            <a:ext cx="4390900" cy="435599"/>
          </a:xfrm>
        </p:spPr>
        <p:txBody>
          <a:bodyPr/>
          <a:lstStyle/>
          <a:p>
            <a:r>
              <a:rPr lang="en-US" dirty="0"/>
              <a:t>An example in Macau</a:t>
            </a:r>
          </a:p>
        </p:txBody>
      </p:sp>
      <p:pic>
        <p:nvPicPr>
          <p:cNvPr id="4" name="Picture 3"/>
          <p:cNvPicPr>
            <a:picLocks noChangeAspect="1"/>
          </p:cNvPicPr>
          <p:nvPr/>
        </p:nvPicPr>
        <p:blipFill>
          <a:blip r:embed="rId3"/>
          <a:stretch>
            <a:fillRect/>
          </a:stretch>
        </p:blipFill>
        <p:spPr>
          <a:xfrm>
            <a:off x="179475" y="2256367"/>
            <a:ext cx="1810882" cy="1206500"/>
          </a:xfrm>
          <a:prstGeom prst="rect">
            <a:avLst/>
          </a:prstGeom>
        </p:spPr>
      </p:pic>
      <p:sp>
        <p:nvSpPr>
          <p:cNvPr id="5" name="Rectangle 4"/>
          <p:cNvSpPr/>
          <p:nvPr/>
        </p:nvSpPr>
        <p:spPr>
          <a:xfrm>
            <a:off x="248755" y="3462868"/>
            <a:ext cx="1672322" cy="738664"/>
          </a:xfrm>
          <a:prstGeom prst="rect">
            <a:avLst/>
          </a:prstGeom>
        </p:spPr>
        <p:txBody>
          <a:bodyPr wrap="square">
            <a:spAutoFit/>
          </a:bodyPr>
          <a:lstStyle/>
          <a:p>
            <a:pPr algn="ctr"/>
            <a:r>
              <a:rPr lang="en-US" dirty="0"/>
              <a:t>Hotel </a:t>
            </a:r>
            <a:r>
              <a:rPr lang="en-US" dirty="0" err="1"/>
              <a:t>Estoril</a:t>
            </a:r>
            <a:r>
              <a:rPr lang="en-US" dirty="0"/>
              <a:t> e </a:t>
            </a:r>
            <a:r>
              <a:rPr lang="en-US" dirty="0" err="1"/>
              <a:t>Piscina</a:t>
            </a:r>
            <a:r>
              <a:rPr lang="en-US" dirty="0"/>
              <a:t> Municipal</a:t>
            </a:r>
          </a:p>
          <a:p>
            <a:pPr algn="ctr"/>
            <a:r>
              <a:rPr lang="zh-TW" altLang="en-US" dirty="0"/>
              <a:t>愛都酒店</a:t>
            </a:r>
            <a:endParaRPr lang="en-US" dirty="0"/>
          </a:p>
        </p:txBody>
      </p:sp>
      <p:pic>
        <p:nvPicPr>
          <p:cNvPr id="20484" name="Picture 4" descr="Image result for reconstruc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014" y="2535238"/>
            <a:ext cx="648758" cy="6487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2997776" y="1905451"/>
            <a:ext cx="726566" cy="855870"/>
          </a:xfrm>
          <a:prstGeom prst="rect">
            <a:avLst/>
          </a:prstGeom>
        </p:spPr>
      </p:pic>
      <p:pic>
        <p:nvPicPr>
          <p:cNvPr id="19" name="Picture 18"/>
          <p:cNvPicPr>
            <a:picLocks noChangeAspect="1"/>
          </p:cNvPicPr>
          <p:nvPr/>
        </p:nvPicPr>
        <p:blipFill>
          <a:blip r:embed="rId6"/>
          <a:stretch>
            <a:fillRect/>
          </a:stretch>
        </p:blipFill>
        <p:spPr>
          <a:xfrm>
            <a:off x="2997776" y="3621771"/>
            <a:ext cx="682534" cy="838199"/>
          </a:xfrm>
          <a:prstGeom prst="rect">
            <a:avLst/>
          </a:prstGeom>
        </p:spPr>
      </p:pic>
      <p:pic>
        <p:nvPicPr>
          <p:cNvPr id="21" name="Picture 20"/>
          <p:cNvPicPr>
            <a:picLocks noChangeAspect="1"/>
          </p:cNvPicPr>
          <p:nvPr/>
        </p:nvPicPr>
        <p:blipFill>
          <a:blip r:embed="rId7"/>
          <a:stretch>
            <a:fillRect/>
          </a:stretch>
        </p:blipFill>
        <p:spPr>
          <a:xfrm>
            <a:off x="3611771" y="2804912"/>
            <a:ext cx="535913" cy="773267"/>
          </a:xfrm>
          <a:prstGeom prst="rect">
            <a:avLst/>
          </a:prstGeom>
        </p:spPr>
      </p:pic>
      <p:pic>
        <p:nvPicPr>
          <p:cNvPr id="20492" name="Picture 12" descr="Image result for sport comple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17448">
            <a:off x="4260059" y="1893985"/>
            <a:ext cx="1258395" cy="836833"/>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Image result for modern car par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103606">
            <a:off x="4261962" y="3802623"/>
            <a:ext cx="1273068" cy="7172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process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1341" y="2326882"/>
            <a:ext cx="1481163" cy="148383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604590" y="4078787"/>
            <a:ext cx="2694664" cy="584775"/>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Truth Inference</a:t>
            </a:r>
          </a:p>
          <a:p>
            <a:pPr algn="ctr"/>
            <a:r>
              <a:rPr lang="en-US" dirty="0"/>
              <a:t>(e.g., our solution)</a:t>
            </a:r>
          </a:p>
        </p:txBody>
      </p:sp>
      <p:pic>
        <p:nvPicPr>
          <p:cNvPr id="20498" name="Picture 18" descr="Image result for best idea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8378" y="2668515"/>
            <a:ext cx="1023313" cy="102331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rot="16200000">
            <a:off x="1400174" y="2731412"/>
            <a:ext cx="1672322" cy="307777"/>
          </a:xfrm>
          <a:prstGeom prst="rect">
            <a:avLst/>
          </a:prstGeom>
        </p:spPr>
        <p:txBody>
          <a:bodyPr wrap="square">
            <a:spAutoFit/>
          </a:bodyPr>
          <a:lstStyle/>
          <a:p>
            <a:pPr algn="ctr"/>
            <a:r>
              <a:rPr lang="en-US" dirty="0"/>
              <a:t>Reconstruct</a:t>
            </a:r>
          </a:p>
        </p:txBody>
      </p:sp>
      <p:pic>
        <p:nvPicPr>
          <p:cNvPr id="33" name="Picture 2" descr="Image result for crowd ico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1241" y="1684168"/>
            <a:ext cx="785895" cy="7858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crowd ico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0818" y="1631364"/>
            <a:ext cx="785895" cy="78589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crowd ico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5014" y="970199"/>
            <a:ext cx="785895" cy="7858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211341" y="651499"/>
            <a:ext cx="1414095" cy="369332"/>
          </a:xfrm>
          <a:prstGeom prst="rect">
            <a:avLst/>
          </a:prstGeom>
          <a:noFill/>
        </p:spPr>
        <p:txBody>
          <a:bodyPr wrap="square" rtlCol="0">
            <a:spAutoFit/>
          </a:bodyPr>
          <a:lstStyle/>
          <a:p>
            <a:pPr algn="ctr">
              <a:buClr>
                <a:srgbClr val="FFCD00"/>
              </a:buClr>
              <a:buSzPct val="100000"/>
            </a:pPr>
            <a:r>
              <a:rPr lang="en-US" sz="1800" b="1" dirty="0">
                <a:highlight>
                  <a:srgbClr val="FFCD00"/>
                </a:highlight>
                <a:latin typeface="Quattrocento Sans"/>
                <a:ea typeface="Quattrocento Sans"/>
                <a:cs typeface="Quattrocento Sans"/>
                <a:sym typeface="Quattrocento Sans"/>
              </a:rPr>
              <a:t>Citizen</a:t>
            </a:r>
            <a:endParaRPr lang="en-US" dirty="0"/>
          </a:p>
        </p:txBody>
      </p:sp>
    </p:spTree>
    <p:extLst>
      <p:ext uri="{BB962C8B-B14F-4D97-AF65-F5344CB8AC3E}">
        <p14:creationId xmlns:p14="http://schemas.microsoft.com/office/powerpoint/2010/main" val="2434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496"/>
                                        </p:tgtEl>
                                        <p:attrNameLst>
                                          <p:attrName>style.visibility</p:attrName>
                                        </p:attrNameLst>
                                      </p:cBhvr>
                                      <p:to>
                                        <p:strVal val="visible"/>
                                      </p:to>
                                    </p:set>
                                    <p:animEffect transition="in" filter="barn(inVertical)">
                                      <p:cBhvr>
                                        <p:cTn id="18" dur="500"/>
                                        <p:tgtEl>
                                          <p:spTgt spid="20496"/>
                                        </p:tgtEl>
                                      </p:cBhvr>
                                    </p:animEffect>
                                  </p:childTnLst>
                                </p:cTn>
                              </p:par>
                              <p:par>
                                <p:cTn id="19" presetID="16" presetClass="entr" presetSubtype="21" fill="hold" nodeType="withEffect">
                                  <p:stCondLst>
                                    <p:cond delay="0"/>
                                  </p:stCondLst>
                                  <p:childTnLst>
                                    <p:set>
                                      <p:cBhvr>
                                        <p:cTn id="20" dur="1" fill="hold">
                                          <p:stCondLst>
                                            <p:cond delay="0"/>
                                          </p:stCondLst>
                                        </p:cTn>
                                        <p:tgtEl>
                                          <p:spTgt spid="20492"/>
                                        </p:tgtEl>
                                        <p:attrNameLst>
                                          <p:attrName>style.visibility</p:attrName>
                                        </p:attrNameLst>
                                      </p:cBhvr>
                                      <p:to>
                                        <p:strVal val="visible"/>
                                      </p:to>
                                    </p:set>
                                    <p:animEffect transition="in" filter="barn(inVertical)">
                                      <p:cBhvr>
                                        <p:cTn id="21" dur="500"/>
                                        <p:tgtEl>
                                          <p:spTgt spid="20492"/>
                                        </p:tgtEl>
                                      </p:cBhvr>
                                    </p:animEffect>
                                  </p:childTnLst>
                                </p:cTn>
                              </p:par>
                            </p:childTnLst>
                          </p:cTn>
                        </p:par>
                        <p:par>
                          <p:cTn id="22" fill="hold">
                            <p:stCondLst>
                              <p:cond delay="500"/>
                            </p:stCondLst>
                            <p:childTnLst>
                              <p:par>
                                <p:cTn id="23" presetID="16" presetClass="entr" presetSubtype="21"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nodeType="withEffect">
                                  <p:stCondLst>
                                    <p:cond delay="0"/>
                                  </p:stCondLst>
                                  <p:childTnLst>
                                    <p:set>
                                      <p:cBhvr>
                                        <p:cTn id="27" dur="1" fill="hold">
                                          <p:stCondLst>
                                            <p:cond delay="0"/>
                                          </p:stCondLst>
                                        </p:cTn>
                                        <p:tgtEl>
                                          <p:spTgt spid="20494"/>
                                        </p:tgtEl>
                                        <p:attrNameLst>
                                          <p:attrName>style.visibility</p:attrName>
                                        </p:attrNameLst>
                                      </p:cBhvr>
                                      <p:to>
                                        <p:strVal val="visible"/>
                                      </p:to>
                                    </p:set>
                                    <p:animEffect transition="in" filter="barn(inVertical)">
                                      <p:cBhvr>
                                        <p:cTn id="28" dur="500"/>
                                        <p:tgtEl>
                                          <p:spTgt spid="2049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0498"/>
                                        </p:tgtEl>
                                        <p:attrNameLst>
                                          <p:attrName>style.visibility</p:attrName>
                                        </p:attrNameLst>
                                      </p:cBhvr>
                                      <p:to>
                                        <p:strVal val="visible"/>
                                      </p:to>
                                    </p:set>
                                    <p:animEffect transition="in" filter="barn(inVertical)">
                                      <p:cBhvr>
                                        <p:cTn id="33" dur="500"/>
                                        <p:tgtEl>
                                          <p:spTgt spid="20498"/>
                                        </p:tgtEl>
                                      </p:cBhvr>
                                    </p:animEffect>
                                  </p:childTnLst>
                                </p:cTn>
                              </p:par>
                            </p:childTnLst>
                          </p:cTn>
                        </p:par>
                        <p:par>
                          <p:cTn id="34" fill="hold">
                            <p:stCondLst>
                              <p:cond delay="500"/>
                            </p:stCondLst>
                            <p:childTnLst>
                              <p:par>
                                <p:cTn id="35" presetID="16" presetClass="entr" presetSubtype="21"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par>
                                <p:cTn id="41" presetID="16" presetClass="entr" presetSubtype="21"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arn(inVertical)">
                                      <p:cBhvr>
                                        <p:cTn id="43" dur="500"/>
                                        <p:tgtEl>
                                          <p:spTgt spid="37"/>
                                        </p:tgtEl>
                                      </p:cBhvr>
                                    </p:animEffect>
                                  </p:childTnLst>
                                </p:cTn>
                              </p:par>
                              <p:par>
                                <p:cTn id="44" presetID="16" presetClass="entr" presetSubtype="21"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inVertical)">
                                      <p:cBhvr>
                                        <p:cTn id="46" dur="500"/>
                                        <p:tgtEl>
                                          <p:spTgt spid="33"/>
                                        </p:tgtEl>
                                      </p:cBhvr>
                                    </p:animEffect>
                                  </p:childTnLst>
                                </p:cTn>
                              </p:par>
                              <p:par>
                                <p:cTn id="47" presetID="16" presetClass="entr" presetSubtype="21"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inVertical)">
                                      <p:cBhvr>
                                        <p:cTn id="49" dur="500"/>
                                        <p:tgtEl>
                                          <p:spTgt spid="34"/>
                                        </p:tgtEl>
                                      </p:cBhvr>
                                    </p:animEffect>
                                  </p:childTnLst>
                                </p:cTn>
                              </p:par>
                              <p:par>
                                <p:cTn id="50" presetID="16" presetClass="entr" presetSubtype="21"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inVertical)">
                                      <p:cBhvr>
                                        <p:cTn id="5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10316" y="2965276"/>
            <a:ext cx="7762750" cy="2178224"/>
          </a:xfrm>
          <a:prstGeom prst="rect">
            <a:avLst/>
          </a:prstGeom>
        </p:spPr>
      </p:pic>
      <p:pic>
        <p:nvPicPr>
          <p:cNvPr id="7" name="Picture 6"/>
          <p:cNvPicPr>
            <a:picLocks noChangeAspect="1"/>
          </p:cNvPicPr>
          <p:nvPr/>
        </p:nvPicPr>
        <p:blipFill>
          <a:blip r:embed="rId3"/>
          <a:stretch>
            <a:fillRect/>
          </a:stretch>
        </p:blipFill>
        <p:spPr>
          <a:xfrm>
            <a:off x="3779809" y="120372"/>
            <a:ext cx="5364191" cy="2682096"/>
          </a:xfrm>
          <a:prstGeom prst="rect">
            <a:avLst/>
          </a:prstGeom>
        </p:spPr>
      </p:pic>
      <p:sp>
        <p:nvSpPr>
          <p:cNvPr id="2" name="Title 1"/>
          <p:cNvSpPr>
            <a:spLocks noGrp="1"/>
          </p:cNvSpPr>
          <p:nvPr>
            <p:ph type="title"/>
          </p:nvPr>
        </p:nvSpPr>
        <p:spPr/>
        <p:txBody>
          <a:bodyPr/>
          <a:lstStyle/>
          <a:p>
            <a:r>
              <a:rPr lang="en-US" dirty="0"/>
              <a:t>Place Pulse (MIT)</a:t>
            </a:r>
          </a:p>
        </p:txBody>
      </p:sp>
      <p:sp>
        <p:nvSpPr>
          <p:cNvPr id="4" name="Shape 155"/>
          <p:cNvSpPr txBox="1">
            <a:spLocks/>
          </p:cNvSpPr>
          <p:nvPr/>
        </p:nvSpPr>
        <p:spPr>
          <a:xfrm>
            <a:off x="0" y="1651075"/>
            <a:ext cx="4161865" cy="31223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480"/>
              </a:spcBef>
              <a:spcAft>
                <a:spcPts val="0"/>
              </a:spcAft>
              <a:buClr>
                <a:srgbClr val="FFCD00"/>
              </a:buClr>
              <a:buSzPct val="100000"/>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Quattrocento Sans"/>
              <a:buNone/>
            </a:pPr>
            <a:r>
              <a:rPr lang="en-US" sz="2000" b="1" dirty="0">
                <a:highlight>
                  <a:srgbClr val="FFCD00"/>
                </a:highlight>
              </a:rPr>
              <a:t>Comparing living environments</a:t>
            </a:r>
          </a:p>
          <a:p>
            <a:pPr>
              <a:buNone/>
            </a:pPr>
            <a:r>
              <a:rPr lang="en-US" sz="2000" dirty="0"/>
              <a:t>Place Pulse aims to quantitatively recognize which areas of a city are perceived as wealthy, modern, safe, lively, active, unique, central, adaptable or family friendly. </a:t>
            </a:r>
            <a:br>
              <a:rPr lang="en-US" sz="2000" dirty="0"/>
            </a:br>
            <a:endParaRPr lang="en" sz="2000" dirty="0"/>
          </a:p>
        </p:txBody>
      </p:sp>
    </p:spTree>
    <p:extLst>
      <p:ext uri="{BB962C8B-B14F-4D97-AF65-F5344CB8AC3E}">
        <p14:creationId xmlns:p14="http://schemas.microsoft.com/office/powerpoint/2010/main" val="2016582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Shape 122"/>
          <p:cNvSpPr txBox="1">
            <a:spLocks noGrp="1"/>
          </p:cNvSpPr>
          <p:nvPr>
            <p:ph type="ctrTitle" idx="4294967295"/>
          </p:nvPr>
        </p:nvSpPr>
        <p:spPr>
          <a:xfrm>
            <a:off x="131885" y="2878750"/>
            <a:ext cx="8889023" cy="1159799"/>
          </a:xfrm>
          <a:prstGeom prst="rect">
            <a:avLst/>
          </a:prstGeom>
        </p:spPr>
        <p:txBody>
          <a:bodyPr lIns="91425" tIns="91425" rIns="91425" bIns="91425" anchor="ctr" anchorCtr="0">
            <a:noAutofit/>
          </a:bodyPr>
          <a:lstStyle/>
          <a:p>
            <a:pPr lvl="0" algn="ctr"/>
            <a:r>
              <a:rPr lang="en" sz="3600" dirty="0">
                <a:highlight>
                  <a:srgbClr val="FFCD00"/>
                </a:highlight>
              </a:rPr>
              <a:t>A good use of human </a:t>
            </a:r>
            <a:r>
              <a:rPr lang="en-US" sz="3600" dirty="0">
                <a:highlight>
                  <a:srgbClr val="FFCD00"/>
                </a:highlight>
              </a:rPr>
              <a:t>intelligence </a:t>
            </a:r>
            <a:r>
              <a:rPr lang="en" sz="3600" dirty="0">
                <a:highlight>
                  <a:srgbClr val="FFCD00"/>
                </a:highlight>
              </a:rPr>
              <a:t>will make our city smarter</a:t>
            </a:r>
          </a:p>
        </p:txBody>
      </p:sp>
      <p:cxnSp>
        <p:nvCxnSpPr>
          <p:cNvPr id="124" name="Shape 124"/>
          <p:cNvCxnSpPr/>
          <p:nvPr/>
        </p:nvCxnSpPr>
        <p:spPr>
          <a:xfrm>
            <a:off x="-6025" y="1668728"/>
            <a:ext cx="9161999" cy="0"/>
          </a:xfrm>
          <a:prstGeom prst="straightConnector1">
            <a:avLst/>
          </a:prstGeom>
          <a:noFill/>
          <a:ln w="9525" cap="flat" cmpd="sng">
            <a:solidFill>
              <a:srgbClr val="CCCCCC"/>
            </a:solidFill>
            <a:prstDash val="solid"/>
            <a:round/>
            <a:headEnd type="none" w="lg" len="lg"/>
            <a:tailEnd type="none" w="lg" len="lg"/>
          </a:ln>
        </p:spPr>
      </p:cxnSp>
      <p:sp>
        <p:nvSpPr>
          <p:cNvPr id="125" name="Shape 125"/>
          <p:cNvSpPr/>
          <p:nvPr/>
        </p:nvSpPr>
        <p:spPr>
          <a:xfrm>
            <a:off x="3611568" y="677515"/>
            <a:ext cx="1982426" cy="1982426"/>
          </a:xfrm>
          <a:prstGeom prst="ellipse">
            <a:avLst/>
          </a:prstGeom>
          <a:solidFill>
            <a:srgbClr val="FFCD00"/>
          </a:solidFill>
          <a:ln>
            <a:noFill/>
          </a:ln>
        </p:spPr>
        <p:txBody>
          <a:bodyPr lIns="91425" tIns="91425" rIns="91425" bIns="91425" anchor="ctr" anchorCtr="0">
            <a:noAutofit/>
          </a:bodyPr>
          <a:lstStyle/>
          <a:p>
            <a:pPr lvl="0" rtl="0">
              <a:spcBef>
                <a:spcPts val="0"/>
              </a:spcBef>
              <a:buNone/>
            </a:pPr>
            <a:endParaRPr/>
          </a:p>
        </p:txBody>
      </p:sp>
      <p:grpSp>
        <p:nvGrpSpPr>
          <p:cNvPr id="18" name="Shape 547"/>
          <p:cNvGrpSpPr/>
          <p:nvPr/>
        </p:nvGrpSpPr>
        <p:grpSpPr>
          <a:xfrm>
            <a:off x="4812865" y="1062550"/>
            <a:ext cx="170936" cy="426826"/>
            <a:chOff x="3384375" y="2267500"/>
            <a:chExt cx="203375" cy="507825"/>
          </a:xfrm>
        </p:grpSpPr>
        <p:sp>
          <p:nvSpPr>
            <p:cNvPr id="19" name="Shape 548"/>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549"/>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1" name="Shape 550"/>
          <p:cNvGrpSpPr/>
          <p:nvPr/>
        </p:nvGrpSpPr>
        <p:grpSpPr>
          <a:xfrm>
            <a:off x="4532663" y="895073"/>
            <a:ext cx="140237" cy="318339"/>
            <a:chOff x="4747025" y="2332025"/>
            <a:chExt cx="166850" cy="378750"/>
          </a:xfrm>
        </p:grpSpPr>
        <p:sp>
          <p:nvSpPr>
            <p:cNvPr id="22" name="Shape 551"/>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552"/>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4" name="Shape 553"/>
          <p:cNvGrpSpPr/>
          <p:nvPr/>
        </p:nvGrpSpPr>
        <p:grpSpPr>
          <a:xfrm>
            <a:off x="4267761" y="1078858"/>
            <a:ext cx="145343" cy="422729"/>
            <a:chOff x="4071800" y="2269925"/>
            <a:chExt cx="172925" cy="502950"/>
          </a:xfrm>
        </p:grpSpPr>
        <p:sp>
          <p:nvSpPr>
            <p:cNvPr id="25" name="Shape 554"/>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555"/>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7" name="Shape 649"/>
          <p:cNvGrpSpPr/>
          <p:nvPr/>
        </p:nvGrpSpPr>
        <p:grpSpPr>
          <a:xfrm>
            <a:off x="4416617" y="2059115"/>
            <a:ext cx="394068" cy="325504"/>
            <a:chOff x="5268224" y="4341925"/>
            <a:chExt cx="468850" cy="387275"/>
          </a:xfrm>
        </p:grpSpPr>
        <p:sp>
          <p:nvSpPr>
            <p:cNvPr id="28" name="Shape 650"/>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651"/>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652"/>
            <p:cNvSpPr/>
            <p:nvPr/>
          </p:nvSpPr>
          <p:spPr>
            <a:xfrm>
              <a:off x="5268224"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653"/>
            <p:cNvSpPr/>
            <p:nvPr/>
          </p:nvSpPr>
          <p:spPr>
            <a:xfrm>
              <a:off x="5351021" y="4375403"/>
              <a:ext cx="303249"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a:t>c</a:t>
              </a:r>
              <a:endParaRPr dirty="0"/>
            </a:p>
          </p:txBody>
        </p:sp>
        <p:sp>
          <p:nvSpPr>
            <p:cNvPr id="32" name="Shape 654"/>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655"/>
            <p:cNvSpPr/>
            <p:nvPr/>
          </p:nvSpPr>
          <p:spPr>
            <a:xfrm>
              <a:off x="5447225" y="4615925"/>
              <a:ext cx="110850" cy="25"/>
            </a:xfrm>
            <a:custGeom>
              <a:avLst/>
              <a:gdLst/>
              <a:ahLst/>
              <a:cxnLst/>
              <a:rect l="0" t="0" r="0" b="0"/>
              <a:pathLst>
                <a:path w="4434" h="1" fill="none" extrusionOk="0">
                  <a:moveTo>
                    <a:pt x="1" y="0"/>
                  </a:moveTo>
                  <a:lnTo>
                    <a:pt x="4434"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56"/>
            <p:cNvSpPr/>
            <p:nvPr/>
          </p:nvSpPr>
          <p:spPr>
            <a:xfrm>
              <a:off x="5439925" y="4589125"/>
              <a:ext cx="125450" cy="25"/>
            </a:xfrm>
            <a:custGeom>
              <a:avLst/>
              <a:gdLst/>
              <a:ahLst/>
              <a:cxnLst/>
              <a:rect l="0" t="0" r="0" b="0"/>
              <a:pathLst>
                <a:path w="5018" h="1" fill="none" extrusionOk="0">
                  <a:moveTo>
                    <a:pt x="1" y="0"/>
                  </a:moveTo>
                  <a:lnTo>
                    <a:pt x="501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57"/>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6" name="Shape 649"/>
          <p:cNvGrpSpPr/>
          <p:nvPr/>
        </p:nvGrpSpPr>
        <p:grpSpPr>
          <a:xfrm>
            <a:off x="4882773" y="1881579"/>
            <a:ext cx="394068" cy="325504"/>
            <a:chOff x="5268225" y="4341925"/>
            <a:chExt cx="468850" cy="387275"/>
          </a:xfrm>
        </p:grpSpPr>
        <p:sp>
          <p:nvSpPr>
            <p:cNvPr id="37" name="Shape 650"/>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651"/>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652"/>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653"/>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a:t>c</a:t>
              </a:r>
              <a:endParaRPr dirty="0"/>
            </a:p>
          </p:txBody>
        </p:sp>
        <p:sp>
          <p:nvSpPr>
            <p:cNvPr id="41" name="Shape 654"/>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655"/>
            <p:cNvSpPr/>
            <p:nvPr/>
          </p:nvSpPr>
          <p:spPr>
            <a:xfrm>
              <a:off x="5447225" y="4615925"/>
              <a:ext cx="110850" cy="25"/>
            </a:xfrm>
            <a:custGeom>
              <a:avLst/>
              <a:gdLst/>
              <a:ahLst/>
              <a:cxnLst/>
              <a:rect l="0" t="0" r="0" b="0"/>
              <a:pathLst>
                <a:path w="4434" h="1" fill="none" extrusionOk="0">
                  <a:moveTo>
                    <a:pt x="1" y="0"/>
                  </a:moveTo>
                  <a:lnTo>
                    <a:pt x="4434"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656"/>
            <p:cNvSpPr/>
            <p:nvPr/>
          </p:nvSpPr>
          <p:spPr>
            <a:xfrm>
              <a:off x="5439925" y="4589125"/>
              <a:ext cx="125450" cy="25"/>
            </a:xfrm>
            <a:custGeom>
              <a:avLst/>
              <a:gdLst/>
              <a:ahLst/>
              <a:cxnLst/>
              <a:rect l="0" t="0" r="0" b="0"/>
              <a:pathLst>
                <a:path w="5018" h="1" fill="none" extrusionOk="0">
                  <a:moveTo>
                    <a:pt x="1" y="0"/>
                  </a:moveTo>
                  <a:lnTo>
                    <a:pt x="501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657"/>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 name="Shape 649"/>
          <p:cNvGrpSpPr/>
          <p:nvPr/>
        </p:nvGrpSpPr>
        <p:grpSpPr>
          <a:xfrm>
            <a:off x="3866452" y="1939809"/>
            <a:ext cx="394068" cy="325503"/>
            <a:chOff x="5268227" y="4341926"/>
            <a:chExt cx="468850" cy="387274"/>
          </a:xfrm>
        </p:grpSpPr>
        <p:sp>
          <p:nvSpPr>
            <p:cNvPr id="46" name="Shape 650"/>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651"/>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652"/>
            <p:cNvSpPr/>
            <p:nvPr/>
          </p:nvSpPr>
          <p:spPr>
            <a:xfrm>
              <a:off x="5268227" y="4341926"/>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653"/>
            <p:cNvSpPr/>
            <p:nvPr/>
          </p:nvSpPr>
          <p:spPr>
            <a:xfrm>
              <a:off x="5351025" y="4375404"/>
              <a:ext cx="303250" cy="149826"/>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a:t>c</a:t>
              </a:r>
              <a:endParaRPr dirty="0"/>
            </a:p>
          </p:txBody>
        </p:sp>
        <p:sp>
          <p:nvSpPr>
            <p:cNvPr id="50" name="Shape 654"/>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655"/>
            <p:cNvSpPr/>
            <p:nvPr/>
          </p:nvSpPr>
          <p:spPr>
            <a:xfrm>
              <a:off x="5447225" y="4615925"/>
              <a:ext cx="110850" cy="25"/>
            </a:xfrm>
            <a:custGeom>
              <a:avLst/>
              <a:gdLst/>
              <a:ahLst/>
              <a:cxnLst/>
              <a:rect l="0" t="0" r="0" b="0"/>
              <a:pathLst>
                <a:path w="4434" h="1" fill="none" extrusionOk="0">
                  <a:moveTo>
                    <a:pt x="1" y="0"/>
                  </a:moveTo>
                  <a:lnTo>
                    <a:pt x="4434"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656"/>
            <p:cNvSpPr/>
            <p:nvPr/>
          </p:nvSpPr>
          <p:spPr>
            <a:xfrm>
              <a:off x="5439925" y="4589125"/>
              <a:ext cx="125450" cy="25"/>
            </a:xfrm>
            <a:custGeom>
              <a:avLst/>
              <a:gdLst/>
              <a:ahLst/>
              <a:cxnLst/>
              <a:rect l="0" t="0" r="0" b="0"/>
              <a:pathLst>
                <a:path w="5018" h="1" fill="none" extrusionOk="0">
                  <a:moveTo>
                    <a:pt x="1" y="0"/>
                  </a:moveTo>
                  <a:lnTo>
                    <a:pt x="501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657"/>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 name="Shape 547"/>
          <p:cNvGrpSpPr/>
          <p:nvPr/>
        </p:nvGrpSpPr>
        <p:grpSpPr>
          <a:xfrm>
            <a:off x="3996174" y="1356253"/>
            <a:ext cx="170936" cy="426826"/>
            <a:chOff x="3384375" y="2267500"/>
            <a:chExt cx="203375" cy="507825"/>
          </a:xfrm>
        </p:grpSpPr>
        <p:sp>
          <p:nvSpPr>
            <p:cNvPr id="64" name="Shape 548"/>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549"/>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 name="Shape 553"/>
          <p:cNvGrpSpPr/>
          <p:nvPr/>
        </p:nvGrpSpPr>
        <p:grpSpPr>
          <a:xfrm>
            <a:off x="5040983" y="1290223"/>
            <a:ext cx="145343" cy="422729"/>
            <a:chOff x="4071800" y="2269925"/>
            <a:chExt cx="172925" cy="502950"/>
          </a:xfrm>
        </p:grpSpPr>
        <p:sp>
          <p:nvSpPr>
            <p:cNvPr id="67" name="Shape 554"/>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555"/>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 name="Shape 630"/>
          <p:cNvGrpSpPr/>
          <p:nvPr/>
        </p:nvGrpSpPr>
        <p:grpSpPr>
          <a:xfrm>
            <a:off x="4408806" y="1461855"/>
            <a:ext cx="393059" cy="393059"/>
            <a:chOff x="5941025" y="3634400"/>
            <a:chExt cx="467650" cy="467650"/>
          </a:xfrm>
        </p:grpSpPr>
        <p:sp>
          <p:nvSpPr>
            <p:cNvPr id="70" name="Shape 631"/>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632"/>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633"/>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634"/>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635"/>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636"/>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889896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6369300" cy="1481722"/>
          </a:xfrm>
          <a:prstGeom prst="rect">
            <a:avLst/>
          </a:prstGeom>
        </p:spPr>
        <p:txBody>
          <a:bodyPr lIns="91425" tIns="91425" rIns="91425" bIns="91425" anchor="b" anchorCtr="0">
            <a:noAutofit/>
          </a:bodyPr>
          <a:lstStyle/>
          <a:p>
            <a:pPr lvl="0"/>
            <a:r>
              <a:rPr lang="en-US" dirty="0">
                <a:latin typeface="+mj-lt"/>
              </a:rPr>
              <a:t>Image Data Collection Mobile APP</a:t>
            </a:r>
            <a:endParaRPr lang="en" dirty="0">
              <a:latin typeface="+mj-lt"/>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3</a:t>
            </a:r>
          </a:p>
        </p:txBody>
      </p:sp>
      <p:sp>
        <p:nvSpPr>
          <p:cNvPr id="3" name="Subtitle 2">
            <a:extLst>
              <a:ext uri="{FF2B5EF4-FFF2-40B4-BE49-F238E27FC236}">
                <a16:creationId xmlns:a16="http://schemas.microsoft.com/office/drawing/2014/main" id="{1A1911CB-168E-48A2-B3AA-B4DFE14C2227}"/>
              </a:ext>
            </a:extLst>
          </p:cNvPr>
          <p:cNvSpPr>
            <a:spLocks noGrp="1"/>
          </p:cNvSpPr>
          <p:nvPr>
            <p:ph type="subTitle" idx="1"/>
          </p:nvPr>
        </p:nvSpPr>
        <p:spPr/>
        <p:txBody>
          <a:bodyPr/>
          <a:lstStyle/>
          <a:p>
            <a:endParaRPr lang="en-HK" dirty="0"/>
          </a:p>
        </p:txBody>
      </p:sp>
    </p:spTree>
    <p:extLst>
      <p:ext uri="{BB962C8B-B14F-4D97-AF65-F5344CB8AC3E}">
        <p14:creationId xmlns:p14="http://schemas.microsoft.com/office/powerpoint/2010/main" val="3696920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0809" y="1989338"/>
            <a:ext cx="2100150" cy="1453950"/>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08" y="2021418"/>
            <a:ext cx="2036488" cy="1385870"/>
          </a:xfrm>
          <a:prstGeom prst="rect">
            <a:avLst/>
          </a:prstGeom>
        </p:spPr>
      </p:pic>
      <p:cxnSp>
        <p:nvCxnSpPr>
          <p:cNvPr id="3" name="Straight Connector 2"/>
          <p:cNvCxnSpPr/>
          <p:nvPr/>
        </p:nvCxnSpPr>
        <p:spPr>
          <a:xfrm flipH="1">
            <a:off x="1049428" y="1309005"/>
            <a:ext cx="1" cy="680333"/>
          </a:xfrm>
          <a:prstGeom prst="line">
            <a:avLst/>
          </a:prstGeom>
          <a:ln w="38100">
            <a:solidFill>
              <a:srgbClr val="8CABBA"/>
            </a:solidFill>
            <a:prstDash val="sysDash"/>
          </a:ln>
        </p:spPr>
        <p:style>
          <a:lnRef idx="1">
            <a:schemeClr val="accent1"/>
          </a:lnRef>
          <a:fillRef idx="0">
            <a:schemeClr val="accent1"/>
          </a:fillRef>
          <a:effectRef idx="0">
            <a:schemeClr val="accent1"/>
          </a:effectRef>
          <a:fontRef idx="minor">
            <a:schemeClr val="tx1"/>
          </a:fontRef>
        </p:style>
      </p:cxnSp>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Notched Right Arrow 27"/>
          <p:cNvSpPr/>
          <p:nvPr/>
        </p:nvSpPr>
        <p:spPr>
          <a:xfrm>
            <a:off x="30654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76058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p:cNvSpPr/>
          <p:nvPr/>
        </p:nvSpPr>
        <p:spPr>
          <a:xfrm>
            <a:off x="1245292" y="2146863"/>
            <a:ext cx="2153412" cy="21965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99" y="2204011"/>
            <a:ext cx="2053646" cy="2063380"/>
          </a:xfrm>
          <a:prstGeom prst="rect">
            <a:avLst/>
          </a:prstGeom>
        </p:spPr>
      </p:pic>
      <p:cxnSp>
        <p:nvCxnSpPr>
          <p:cNvPr id="15" name="Straight Connector 14"/>
          <p:cNvCxnSpPr>
            <a:endCxn id="11" idx="0"/>
          </p:cNvCxnSpPr>
          <p:nvPr/>
        </p:nvCxnSpPr>
        <p:spPr>
          <a:xfrm>
            <a:off x="2321998" y="1321594"/>
            <a:ext cx="0" cy="825269"/>
          </a:xfrm>
          <a:prstGeom prst="line">
            <a:avLst/>
          </a:prstGeom>
          <a:ln w="38100">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83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solidFill>
              <a:srgbClr val="8CA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Recognize Traffic Sign</a:t>
            </a:r>
            <a:endParaRPr lang="en-US" sz="1050" dirty="0"/>
          </a:p>
        </p:txBody>
      </p:sp>
      <p:sp>
        <p:nvSpPr>
          <p:cNvPr id="29" name="Notched Right Arrow 28"/>
          <p:cNvSpPr/>
          <p:nvPr/>
        </p:nvSpPr>
        <p:spPr>
          <a:xfrm>
            <a:off x="44370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p:cNvSpPr/>
          <p:nvPr/>
        </p:nvSpPr>
        <p:spPr>
          <a:xfrm>
            <a:off x="2722513" y="1948499"/>
            <a:ext cx="2154548" cy="295925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471" y="1989414"/>
            <a:ext cx="2071553" cy="2882867"/>
          </a:xfrm>
          <a:prstGeom prst="rect">
            <a:avLst/>
          </a:prstGeom>
        </p:spPr>
      </p:pic>
      <p:cxnSp>
        <p:nvCxnSpPr>
          <p:cNvPr id="15" name="Straight Connector 14"/>
          <p:cNvCxnSpPr/>
          <p:nvPr/>
        </p:nvCxnSpPr>
        <p:spPr>
          <a:xfrm flipH="1">
            <a:off x="3790504" y="1335882"/>
            <a:ext cx="279" cy="653533"/>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822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Recognize Traffic Sign</a:t>
            </a:r>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1" name="Straight Connector 10"/>
          <p:cNvCxnSpPr/>
          <p:nvPr/>
        </p:nvCxnSpPr>
        <p:spPr>
          <a:xfrm flipH="1">
            <a:off x="5152586" y="1335882"/>
            <a:ext cx="279" cy="653533"/>
          </a:xfrm>
          <a:prstGeom prst="line">
            <a:avLst/>
          </a:prstGeom>
          <a:ln w="38100">
            <a:solidFill>
              <a:srgbClr val="D27D74"/>
            </a:solidFill>
            <a:prstDash val="sys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1595" y="1989415"/>
            <a:ext cx="2168198" cy="2988455"/>
          </a:xfrm>
          <a:prstGeom prst="rect">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838" y="2035119"/>
            <a:ext cx="2090121" cy="2912017"/>
          </a:xfrm>
          <a:prstGeom prst="rect">
            <a:avLst/>
          </a:prstGeom>
        </p:spPr>
      </p:pic>
    </p:spTree>
    <p:extLst>
      <p:ext uri="{BB962C8B-B14F-4D97-AF65-F5344CB8AC3E}">
        <p14:creationId xmlns:p14="http://schemas.microsoft.com/office/powerpoint/2010/main" val="415653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1" y="0"/>
            <a:ext cx="8429625" cy="436562"/>
          </a:xfrm>
        </p:spPr>
        <p:txBody>
          <a:bodyPr/>
          <a:lstStyle/>
          <a:p>
            <a:r>
              <a:rPr lang="en-US" sz="2800" u="sng" dirty="0">
                <a:latin typeface="+mj-lt"/>
              </a:rPr>
              <a:t>Why do we have this Challenge Competition?</a:t>
            </a:r>
            <a:endParaRPr lang="en-HK" sz="2800" u="sng" dirty="0">
              <a:latin typeface="+mj-lt"/>
            </a:endParaRPr>
          </a:p>
        </p:txBody>
      </p:sp>
      <p:pic>
        <p:nvPicPr>
          <p:cNvPr id="10242" name="Picture 2" descr="Image result for artificial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65" y="464974"/>
            <a:ext cx="7017787" cy="467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9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Recognize Traffic Sign</a:t>
            </a:r>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Upload</a:t>
            </a:r>
          </a:p>
        </p:txBody>
      </p:sp>
      <p:sp>
        <p:nvSpPr>
          <p:cNvPr id="31" name="Notched Right Arrow 30"/>
          <p:cNvSpPr/>
          <p:nvPr/>
        </p:nvSpPr>
        <p:spPr>
          <a:xfrm>
            <a:off x="7180924" y="600075"/>
            <a:ext cx="1557338" cy="989290"/>
          </a:xfrm>
          <a:prstGeom prst="notch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5" name="Straight Connector 14"/>
          <p:cNvCxnSpPr/>
          <p:nvPr/>
        </p:nvCxnSpPr>
        <p:spPr>
          <a:xfrm flipH="1">
            <a:off x="6431668" y="1293019"/>
            <a:ext cx="279" cy="653533"/>
          </a:xfrm>
          <a:prstGeom prst="line">
            <a:avLst/>
          </a:prstGeom>
          <a:ln w="3810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0676" y="1946552"/>
            <a:ext cx="2168198" cy="29884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919" y="1992257"/>
            <a:ext cx="2090121" cy="2912017"/>
          </a:xfrm>
          <a:prstGeom prst="rect">
            <a:avLst/>
          </a:prstGeom>
        </p:spPr>
      </p:pic>
      <p:sp>
        <p:nvSpPr>
          <p:cNvPr id="5" name="Rectangle 4"/>
          <p:cNvSpPr/>
          <p:nvPr/>
        </p:nvSpPr>
        <p:spPr>
          <a:xfrm>
            <a:off x="6372981" y="2318026"/>
            <a:ext cx="528638" cy="264319"/>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502087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p:cNvSpPr/>
          <p:nvPr/>
        </p:nvSpPr>
        <p:spPr>
          <a:xfrm>
            <a:off x="322225" y="600075"/>
            <a:ext cx="1557338" cy="989290"/>
          </a:xfrm>
          <a:prstGeom prst="notchedRightArrow">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Login</a:t>
            </a:r>
          </a:p>
        </p:txBody>
      </p:sp>
      <p:sp>
        <p:nvSpPr>
          <p:cNvPr id="27" name="Notched Right Arrow 26"/>
          <p:cNvSpPr/>
          <p:nvPr/>
        </p:nvSpPr>
        <p:spPr>
          <a:xfrm>
            <a:off x="1693825" y="600075"/>
            <a:ext cx="1557338" cy="989290"/>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Choose Image</a:t>
            </a:r>
          </a:p>
        </p:txBody>
      </p:sp>
      <p:sp>
        <p:nvSpPr>
          <p:cNvPr id="28" name="Notched Right Arrow 27"/>
          <p:cNvSpPr/>
          <p:nvPr/>
        </p:nvSpPr>
        <p:spPr>
          <a:xfrm>
            <a:off x="3065425" y="600075"/>
            <a:ext cx="1557338" cy="989290"/>
          </a:xfrm>
          <a:prstGeom prst="notch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Recognize Traffic Sign</a:t>
            </a:r>
            <a:endParaRPr lang="en-US" sz="1050" dirty="0"/>
          </a:p>
        </p:txBody>
      </p:sp>
      <p:sp>
        <p:nvSpPr>
          <p:cNvPr id="29" name="Notched Right Arrow 28"/>
          <p:cNvSpPr/>
          <p:nvPr/>
        </p:nvSpPr>
        <p:spPr>
          <a:xfrm>
            <a:off x="4437025" y="600075"/>
            <a:ext cx="1557338" cy="989290"/>
          </a:xfrm>
          <a:prstGeom prst="notchedRightArrow">
            <a:avLst/>
          </a:prstGeom>
          <a:solidFill>
            <a:srgbClr val="D2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Select Label Matched  </a:t>
            </a:r>
          </a:p>
        </p:txBody>
      </p:sp>
      <p:sp>
        <p:nvSpPr>
          <p:cNvPr id="30" name="Notched Right Arrow 29"/>
          <p:cNvSpPr/>
          <p:nvPr/>
        </p:nvSpPr>
        <p:spPr>
          <a:xfrm>
            <a:off x="5808625" y="600075"/>
            <a:ext cx="1557338" cy="98929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t>Upload</a:t>
            </a:r>
            <a:endParaRPr lang="en-US" sz="1050" dirty="0"/>
          </a:p>
        </p:txBody>
      </p:sp>
      <p:sp>
        <p:nvSpPr>
          <p:cNvPr id="31" name="Notched Right Arrow 30"/>
          <p:cNvSpPr/>
          <p:nvPr/>
        </p:nvSpPr>
        <p:spPr>
          <a:xfrm>
            <a:off x="7180924" y="600075"/>
            <a:ext cx="1557338" cy="989290"/>
          </a:xfrm>
          <a:prstGeom prst="notchedRightArrow">
            <a:avLst/>
          </a:prstGeom>
          <a:solidFill>
            <a:srgbClr val="9E8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Match Location</a:t>
            </a:r>
          </a:p>
        </p:txBody>
      </p:sp>
      <p:cxnSp>
        <p:nvCxnSpPr>
          <p:cNvPr id="11" name="Straight Connector 10"/>
          <p:cNvCxnSpPr/>
          <p:nvPr/>
        </p:nvCxnSpPr>
        <p:spPr>
          <a:xfrm flipH="1">
            <a:off x="7823603" y="1338048"/>
            <a:ext cx="279" cy="653533"/>
          </a:xfrm>
          <a:prstGeom prst="line">
            <a:avLst/>
          </a:prstGeom>
          <a:ln w="38100">
            <a:solidFill>
              <a:srgbClr val="9E89A7"/>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06" y="1991581"/>
            <a:ext cx="2821972" cy="2851625"/>
          </a:xfrm>
          <a:prstGeom prst="rect">
            <a:avLst/>
          </a:prstGeom>
          <a:solidFill>
            <a:srgbClr val="9E8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844" y="2038457"/>
            <a:ext cx="2729294" cy="2757872"/>
          </a:xfrm>
          <a:prstGeom prst="rect">
            <a:avLst/>
          </a:prstGeom>
        </p:spPr>
      </p:pic>
    </p:spTree>
    <p:extLst>
      <p:ext uri="{BB962C8B-B14F-4D97-AF65-F5344CB8AC3E}">
        <p14:creationId xmlns:p14="http://schemas.microsoft.com/office/powerpoint/2010/main" val="618555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22292" y="401193"/>
            <a:ext cx="3113532" cy="3140964"/>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673332" y="448889"/>
            <a:ext cx="2836717" cy="1963881"/>
          </a:xfrm>
          <a:prstGeom prst="rect">
            <a:avLst/>
          </a:prstGeom>
          <a:solidFill>
            <a:srgbClr val="94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76" y="495256"/>
            <a:ext cx="2750728" cy="1871924"/>
          </a:xfrm>
          <a:prstGeom prst="rect">
            <a:avLst/>
          </a:prstGeom>
        </p:spPr>
      </p:pic>
      <p:sp>
        <p:nvSpPr>
          <p:cNvPr id="12" name="TextBox 11"/>
          <p:cNvSpPr txBox="1"/>
          <p:nvPr/>
        </p:nvSpPr>
        <p:spPr>
          <a:xfrm>
            <a:off x="1093556" y="2449395"/>
            <a:ext cx="1789272" cy="253916"/>
          </a:xfrm>
          <a:prstGeom prst="rect">
            <a:avLst/>
          </a:prstGeom>
          <a:noFill/>
        </p:spPr>
        <p:txBody>
          <a:bodyPr wrap="none" rtlCol="0">
            <a:spAutoFit/>
          </a:bodyPr>
          <a:lstStyle/>
          <a:p>
            <a:r>
              <a:rPr lang="en-US" sz="1050" dirty="0"/>
              <a:t>Step 1. Login your account</a:t>
            </a:r>
          </a:p>
        </p:txBody>
      </p:sp>
      <p:sp>
        <p:nvSpPr>
          <p:cNvPr id="13" name="TextBox 12"/>
          <p:cNvSpPr txBox="1"/>
          <p:nvPr/>
        </p:nvSpPr>
        <p:spPr>
          <a:xfrm>
            <a:off x="5194878" y="3644717"/>
            <a:ext cx="1819729" cy="253916"/>
          </a:xfrm>
          <a:prstGeom prst="rect">
            <a:avLst/>
          </a:prstGeom>
          <a:noFill/>
        </p:spPr>
        <p:txBody>
          <a:bodyPr wrap="none" rtlCol="0">
            <a:spAutoFit/>
          </a:bodyPr>
          <a:lstStyle/>
          <a:p>
            <a:r>
              <a:rPr lang="en-US" sz="1050" dirty="0"/>
              <a:t>Step 2. Choose your image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529" y="454604"/>
            <a:ext cx="3015083" cy="3029373"/>
          </a:xfrm>
          <a:prstGeom prst="rect">
            <a:avLst/>
          </a:prstGeom>
        </p:spPr>
      </p:pic>
    </p:spTree>
    <p:extLst>
      <p:ext uri="{BB962C8B-B14F-4D97-AF65-F5344CB8AC3E}">
        <p14:creationId xmlns:p14="http://schemas.microsoft.com/office/powerpoint/2010/main" val="174328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928845" y="572770"/>
            <a:ext cx="2846070" cy="3922776"/>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p:nvSpPr>
        <p:spPr>
          <a:xfrm>
            <a:off x="1630522" y="531854"/>
            <a:ext cx="2846070" cy="3909060"/>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767" y="572770"/>
            <a:ext cx="2736438" cy="3808151"/>
          </a:xfrm>
          <a:prstGeom prst="rect">
            <a:avLst/>
          </a:prstGeom>
        </p:spPr>
      </p:pic>
      <p:sp>
        <p:nvSpPr>
          <p:cNvPr id="14" name="TextBox 13"/>
          <p:cNvSpPr txBox="1"/>
          <p:nvPr/>
        </p:nvSpPr>
        <p:spPr>
          <a:xfrm>
            <a:off x="50505" y="2984077"/>
            <a:ext cx="1938351" cy="253916"/>
          </a:xfrm>
          <a:prstGeom prst="rect">
            <a:avLst/>
          </a:prstGeom>
          <a:noFill/>
          <a:ln w="38100">
            <a:solidFill>
              <a:srgbClr val="E66060"/>
            </a:solidFill>
          </a:ln>
        </p:spPr>
        <p:txBody>
          <a:bodyPr wrap="none" rtlCol="0">
            <a:spAutoFit/>
          </a:bodyPr>
          <a:lstStyle/>
          <a:p>
            <a:r>
              <a:rPr lang="en-US" sz="1050" dirty="0"/>
              <a:t>Step 3. Recognize traffic sign</a:t>
            </a:r>
          </a:p>
        </p:txBody>
      </p:sp>
      <p:sp>
        <p:nvSpPr>
          <p:cNvPr id="15" name="TextBox 14"/>
          <p:cNvSpPr txBox="1"/>
          <p:nvPr/>
        </p:nvSpPr>
        <p:spPr>
          <a:xfrm>
            <a:off x="4694012" y="4600896"/>
            <a:ext cx="1975221" cy="253916"/>
          </a:xfrm>
          <a:prstGeom prst="rect">
            <a:avLst/>
          </a:prstGeom>
          <a:noFill/>
          <a:ln w="38100">
            <a:solidFill>
              <a:srgbClr val="E66060"/>
            </a:solidFill>
          </a:ln>
        </p:spPr>
        <p:txBody>
          <a:bodyPr wrap="none" rtlCol="0">
            <a:spAutoFit/>
          </a:bodyPr>
          <a:lstStyle/>
          <a:p>
            <a:r>
              <a:rPr lang="en-US" sz="1050" dirty="0"/>
              <a:t>Step 4. Select label matched  </a:t>
            </a:r>
          </a:p>
        </p:txBody>
      </p:sp>
      <p:cxnSp>
        <p:nvCxnSpPr>
          <p:cNvPr id="44" name="Elbow Connector 43"/>
          <p:cNvCxnSpPr>
            <a:endCxn id="14" idx="0"/>
          </p:cNvCxnSpPr>
          <p:nvPr/>
        </p:nvCxnSpPr>
        <p:spPr>
          <a:xfrm rot="10800000" flipV="1">
            <a:off x="1019682" y="2032633"/>
            <a:ext cx="1170207" cy="951443"/>
          </a:xfrm>
          <a:prstGeom prst="bentConnector2">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089" y="618475"/>
            <a:ext cx="2743583" cy="3822440"/>
          </a:xfrm>
          <a:prstGeom prst="rect">
            <a:avLst/>
          </a:prstGeom>
        </p:spPr>
      </p:pic>
      <p:cxnSp>
        <p:nvCxnSpPr>
          <p:cNvPr id="46" name="Elbow Connector 45"/>
          <p:cNvCxnSpPr/>
          <p:nvPr/>
        </p:nvCxnSpPr>
        <p:spPr>
          <a:xfrm rot="10800000" flipV="1">
            <a:off x="5172075" y="3627120"/>
            <a:ext cx="1640205" cy="973776"/>
          </a:xfrm>
          <a:prstGeom prst="bentConnector3">
            <a:avLst>
              <a:gd name="adj1" fmla="val 63588"/>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896009" y="250420"/>
            <a:ext cx="1782860" cy="253916"/>
          </a:xfrm>
          <a:prstGeom prst="rect">
            <a:avLst/>
          </a:prstGeom>
          <a:noFill/>
          <a:ln w="38100">
            <a:solidFill>
              <a:srgbClr val="E66060"/>
            </a:solidFill>
          </a:ln>
        </p:spPr>
        <p:txBody>
          <a:bodyPr wrap="none" rtlCol="0">
            <a:spAutoFit/>
          </a:bodyPr>
          <a:lstStyle/>
          <a:p>
            <a:r>
              <a:rPr lang="en-US" sz="1050" dirty="0"/>
              <a:t>Step 5. Upload information</a:t>
            </a:r>
          </a:p>
        </p:txBody>
      </p:sp>
      <p:cxnSp>
        <p:nvCxnSpPr>
          <p:cNvPr id="61" name="Elbow Connector 60"/>
          <p:cNvCxnSpPr/>
          <p:nvPr/>
        </p:nvCxnSpPr>
        <p:spPr>
          <a:xfrm rot="5400000">
            <a:off x="7545291" y="777390"/>
            <a:ext cx="685116" cy="185174"/>
          </a:xfrm>
          <a:prstGeom prst="bentConnector3">
            <a:avLst>
              <a:gd name="adj1" fmla="val 98382"/>
            </a:avLst>
          </a:prstGeom>
          <a:ln w="38100">
            <a:solidFill>
              <a:srgbClr val="E66060"/>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252335" y="1066800"/>
            <a:ext cx="537210" cy="280035"/>
          </a:xfrm>
          <a:prstGeom prst="rect">
            <a:avLst/>
          </a:prstGeom>
          <a:noFill/>
          <a:ln w="38100">
            <a:solidFill>
              <a:srgbClr val="E66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839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7220" y="320041"/>
            <a:ext cx="2821972" cy="2851625"/>
          </a:xfrm>
          <a:prstGeom prst="rect">
            <a:avLst/>
          </a:prstGeom>
          <a:solidFill>
            <a:srgbClr val="8CA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p:cNvSpPr txBox="1"/>
          <p:nvPr/>
        </p:nvSpPr>
        <p:spPr>
          <a:xfrm>
            <a:off x="629770" y="3171664"/>
            <a:ext cx="2481770" cy="253916"/>
          </a:xfrm>
          <a:prstGeom prst="rect">
            <a:avLst/>
          </a:prstGeom>
          <a:noFill/>
        </p:spPr>
        <p:txBody>
          <a:bodyPr wrap="none" rtlCol="0">
            <a:spAutoFit/>
          </a:bodyPr>
          <a:lstStyle/>
          <a:p>
            <a:r>
              <a:rPr lang="en-US" sz="1050" dirty="0"/>
              <a:t>Step 6. Showing locational information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59" y="366916"/>
            <a:ext cx="2729294" cy="2757872"/>
          </a:xfrm>
          <a:prstGeom prst="rect">
            <a:avLst/>
          </a:prstGeom>
        </p:spPr>
      </p:pic>
    </p:spTree>
    <p:extLst>
      <p:ext uri="{BB962C8B-B14F-4D97-AF65-F5344CB8AC3E}">
        <p14:creationId xmlns:p14="http://schemas.microsoft.com/office/powerpoint/2010/main" val="3288398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4" y="1371601"/>
            <a:ext cx="7121776" cy="1481722"/>
          </a:xfrm>
          <a:prstGeom prst="rect">
            <a:avLst/>
          </a:prstGeom>
        </p:spPr>
        <p:txBody>
          <a:bodyPr lIns="91425" tIns="91425" rIns="91425" bIns="91425" anchor="b" anchorCtr="0">
            <a:noAutofit/>
          </a:bodyPr>
          <a:lstStyle/>
          <a:p>
            <a:pPr lvl="0"/>
            <a:r>
              <a:rPr lang="en-US" dirty="0">
                <a:latin typeface="+mj-lt"/>
              </a:rPr>
              <a:t>What you will learn in this workshop</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dirty="0">
                <a:latin typeface="+mj-lt"/>
              </a:rPr>
              <a:t>Let’s continue with the </a:t>
            </a:r>
            <a:r>
              <a:rPr lang="en-HK" dirty="0">
                <a:latin typeface="+mj-lt"/>
              </a:rPr>
              <a:t>fourth</a:t>
            </a:r>
            <a:r>
              <a:rPr lang="en" dirty="0">
                <a:latin typeface="+mj-lt"/>
              </a:rPr>
              <a:t> 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4</a:t>
            </a:r>
          </a:p>
        </p:txBody>
      </p:sp>
    </p:spTree>
    <p:extLst>
      <p:ext uri="{BB962C8B-B14F-4D97-AF65-F5344CB8AC3E}">
        <p14:creationId xmlns:p14="http://schemas.microsoft.com/office/powerpoint/2010/main" val="2069612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en-US" sz="2400" u="sng" dirty="0">
                <a:latin typeface="+mj-lt"/>
              </a:rPr>
              <a:t>Artificial Intelligence or Machine Learning</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Do we learn a lot of the Artificial Intelligence technologies after attending this workshop?</a:t>
            </a:r>
          </a:p>
          <a:p>
            <a:pPr lvl="1">
              <a:buFont typeface="Wingdings" panose="05000000000000000000" pitchFamily="2" charset="2"/>
              <a:buChar char="q"/>
            </a:pPr>
            <a:r>
              <a:rPr lang="en-US" dirty="0">
                <a:latin typeface="+mj-lt"/>
              </a:rPr>
              <a:t>If you want to say “yes”, then I would say “people ng smile, dog knife braking” </a:t>
            </a:r>
          </a:p>
          <a:p>
            <a:pPr>
              <a:buFont typeface="Wingdings" panose="05000000000000000000" pitchFamily="2" charset="2"/>
              <a:buChar char="q"/>
            </a:pPr>
            <a:endParaRPr lang="en-US" dirty="0">
              <a:latin typeface="+mj-lt"/>
            </a:endParaRPr>
          </a:p>
          <a:p>
            <a:pPr>
              <a:buFont typeface="Wingdings" panose="05000000000000000000" pitchFamily="2" charset="2"/>
              <a:buChar char="q"/>
            </a:pPr>
            <a:r>
              <a:rPr lang="en-US" dirty="0">
                <a:latin typeface="+mj-lt"/>
              </a:rPr>
              <a:t>Actually this workshop can only cover a very limited part of AI, that is Machine Learning (ML) technologies.</a:t>
            </a:r>
          </a:p>
        </p:txBody>
      </p:sp>
    </p:spTree>
    <p:extLst>
      <p:ext uri="{BB962C8B-B14F-4D97-AF65-F5344CB8AC3E}">
        <p14:creationId xmlns:p14="http://schemas.microsoft.com/office/powerpoint/2010/main" val="1591135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en-US" sz="2400" u="sng" dirty="0">
                <a:latin typeface="+mj-lt"/>
              </a:rPr>
              <a:t>What’s Machine Learning?</a:t>
            </a:r>
            <a:endParaRPr lang="en-HK" sz="2400" u="sng" dirty="0">
              <a:latin typeface="+mj-lt"/>
            </a:endParaRPr>
          </a:p>
        </p:txBody>
      </p:sp>
      <p:pic>
        <p:nvPicPr>
          <p:cNvPr id="12290" name="Picture 2" descr="Image result for architecture of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 y="563904"/>
            <a:ext cx="7828598" cy="450337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868680" y="2240280"/>
            <a:ext cx="1066800" cy="11506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82240" y="967740"/>
            <a:ext cx="1394460" cy="2354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206240" y="967740"/>
            <a:ext cx="1645920" cy="2354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318760" y="3873133"/>
            <a:ext cx="1181100" cy="12344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65120" y="3322320"/>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2 </a:t>
            </a:r>
          </a:p>
        </p:txBody>
      </p:sp>
      <p:sp>
        <p:nvSpPr>
          <p:cNvPr id="14" name="TextBox 13"/>
          <p:cNvSpPr txBox="1"/>
          <p:nvPr/>
        </p:nvSpPr>
        <p:spPr>
          <a:xfrm>
            <a:off x="4348400" y="3322320"/>
            <a:ext cx="13616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3 &amp; 4 </a:t>
            </a:r>
          </a:p>
        </p:txBody>
      </p:sp>
      <p:sp>
        <p:nvSpPr>
          <p:cNvPr id="15" name="TextBox 14"/>
          <p:cNvSpPr txBox="1"/>
          <p:nvPr/>
        </p:nvSpPr>
        <p:spPr>
          <a:xfrm>
            <a:off x="857250" y="3390900"/>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1 </a:t>
            </a:r>
          </a:p>
        </p:txBody>
      </p:sp>
      <p:sp>
        <p:nvSpPr>
          <p:cNvPr id="16" name="TextBox 15"/>
          <p:cNvSpPr txBox="1"/>
          <p:nvPr/>
        </p:nvSpPr>
        <p:spPr>
          <a:xfrm>
            <a:off x="4290060" y="4799796"/>
            <a:ext cx="1028700" cy="307777"/>
          </a:xfrm>
          <a:prstGeom prst="rect">
            <a:avLst/>
          </a:prstGeom>
          <a:solidFill>
            <a:schemeClr val="tx1">
              <a:lumMod val="50000"/>
              <a:lumOff val="50000"/>
              <a:alpha val="54000"/>
            </a:schemeClr>
          </a:solid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Session 1 </a:t>
            </a:r>
          </a:p>
        </p:txBody>
      </p:sp>
    </p:spTree>
    <p:extLst>
      <p:ext uri="{BB962C8B-B14F-4D97-AF65-F5344CB8AC3E}">
        <p14:creationId xmlns:p14="http://schemas.microsoft.com/office/powerpoint/2010/main" val="323916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en-US" sz="2400" u="sng" dirty="0">
                <a:latin typeface="+mj-lt"/>
              </a:rPr>
              <a:t>To complete a Machine Learning task</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7089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sz="2000" dirty="0">
                <a:latin typeface="+mj-lt"/>
              </a:rPr>
              <a:t>Computation environment &amp; Data preparation</a:t>
            </a:r>
          </a:p>
          <a:p>
            <a:pPr lvl="1">
              <a:buFont typeface="Wingdings" panose="05000000000000000000" pitchFamily="2" charset="2"/>
              <a:buChar char="q"/>
            </a:pPr>
            <a:r>
              <a:rPr lang="en-US" sz="1800" dirty="0">
                <a:latin typeface="+mj-lt"/>
              </a:rPr>
              <a:t>By Crowd or By sensors</a:t>
            </a:r>
          </a:p>
          <a:p>
            <a:pPr lvl="1">
              <a:buFont typeface="Wingdings" panose="05000000000000000000" pitchFamily="2" charset="2"/>
              <a:buChar char="q"/>
            </a:pPr>
            <a:r>
              <a:rPr lang="en-US" sz="1800" dirty="0">
                <a:latin typeface="+mj-lt"/>
              </a:rPr>
              <a:t>Software setup and Hardware setup </a:t>
            </a:r>
          </a:p>
          <a:p>
            <a:pPr lvl="1">
              <a:buFont typeface="Wingdings" panose="05000000000000000000" pitchFamily="2" charset="2"/>
              <a:buChar char="q"/>
            </a:pPr>
            <a:r>
              <a:rPr lang="en-US" sz="1800" dirty="0">
                <a:latin typeface="+mj-lt"/>
              </a:rPr>
              <a:t>Large data management technologies (not covered in this workshop)</a:t>
            </a:r>
          </a:p>
          <a:p>
            <a:pPr>
              <a:buFont typeface="Wingdings" panose="05000000000000000000" pitchFamily="2" charset="2"/>
              <a:buChar char="q"/>
            </a:pPr>
            <a:r>
              <a:rPr lang="en-US" sz="2000" dirty="0">
                <a:latin typeface="+mj-lt"/>
              </a:rPr>
              <a:t>Feature extraction</a:t>
            </a:r>
          </a:p>
          <a:p>
            <a:pPr lvl="1">
              <a:buFont typeface="Wingdings" panose="05000000000000000000" pitchFamily="2" charset="2"/>
              <a:buChar char="q"/>
            </a:pPr>
            <a:r>
              <a:rPr lang="en-US" sz="1800" dirty="0">
                <a:latin typeface="+mj-lt"/>
              </a:rPr>
              <a:t>RGB in images</a:t>
            </a:r>
          </a:p>
          <a:p>
            <a:pPr lvl="1">
              <a:buFont typeface="Wingdings" panose="05000000000000000000" pitchFamily="2" charset="2"/>
              <a:buChar char="q"/>
            </a:pPr>
            <a:r>
              <a:rPr lang="en-US" sz="1800" dirty="0">
                <a:latin typeface="+mj-lt"/>
              </a:rPr>
              <a:t>Shape or texture</a:t>
            </a:r>
          </a:p>
          <a:p>
            <a:pPr>
              <a:buFont typeface="Wingdings" panose="05000000000000000000" pitchFamily="2" charset="2"/>
              <a:buChar char="q"/>
            </a:pPr>
            <a:r>
              <a:rPr lang="en-US" sz="2000" dirty="0">
                <a:latin typeface="+mj-lt"/>
              </a:rPr>
              <a:t>Machine learning algorithms</a:t>
            </a:r>
          </a:p>
          <a:p>
            <a:pPr lvl="1">
              <a:buFont typeface="Wingdings" panose="05000000000000000000" pitchFamily="2" charset="2"/>
              <a:buChar char="q"/>
            </a:pPr>
            <a:r>
              <a:rPr lang="en-US" sz="1800" dirty="0">
                <a:latin typeface="+mj-lt"/>
              </a:rPr>
              <a:t>k Nearest Neighbor</a:t>
            </a:r>
          </a:p>
          <a:p>
            <a:pPr lvl="1">
              <a:buFont typeface="Wingdings" panose="05000000000000000000" pitchFamily="2" charset="2"/>
              <a:buChar char="q"/>
            </a:pPr>
            <a:r>
              <a:rPr lang="en-US" sz="1800" dirty="0">
                <a:latin typeface="+mj-lt"/>
              </a:rPr>
              <a:t>Support Vector Machine</a:t>
            </a:r>
          </a:p>
          <a:p>
            <a:pPr lvl="1">
              <a:buFont typeface="Wingdings" panose="05000000000000000000" pitchFamily="2" charset="2"/>
              <a:buChar char="q"/>
            </a:pPr>
            <a:r>
              <a:rPr lang="en-US" sz="1800" dirty="0">
                <a:latin typeface="+mj-lt"/>
              </a:rPr>
              <a:t>Random Forest</a:t>
            </a:r>
          </a:p>
          <a:p>
            <a:pPr lvl="1">
              <a:buFont typeface="Wingdings" panose="05000000000000000000" pitchFamily="2" charset="2"/>
              <a:buChar char="q"/>
            </a:pPr>
            <a:r>
              <a:rPr lang="en-US" sz="1800" dirty="0">
                <a:latin typeface="+mj-lt"/>
              </a:rPr>
              <a:t>Neural Networks</a:t>
            </a:r>
          </a:p>
        </p:txBody>
      </p:sp>
      <p:pic>
        <p:nvPicPr>
          <p:cNvPr id="1332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361" y="137794"/>
            <a:ext cx="1470660" cy="147066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Image result for feature ext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880" y="1961196"/>
            <a:ext cx="1593702" cy="121121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Image result for k nearest neighb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750" y="3401873"/>
            <a:ext cx="1932717" cy="1203210"/>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Image result for sv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2932" y="3250197"/>
            <a:ext cx="2389380" cy="1337176"/>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Image result for neural net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9008" y="2028318"/>
            <a:ext cx="1748383" cy="154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389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Image result fo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020" y="717678"/>
            <a:ext cx="4774117" cy="42311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A98AED1-AF45-4E71-B8F7-E4EFC5155513}"/>
              </a:ext>
            </a:extLst>
          </p:cNvPr>
          <p:cNvSpPr txBox="1">
            <a:spLocks/>
          </p:cNvSpPr>
          <p:nvPr/>
        </p:nvSpPr>
        <p:spPr>
          <a:xfrm>
            <a:off x="0" y="0"/>
            <a:ext cx="7924800" cy="43656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sz="2400" u="sng" dirty="0">
                <a:latin typeface="+mj-lt"/>
              </a:rPr>
              <a:t>Neural Network and Deep Learning</a:t>
            </a:r>
            <a:endParaRPr lang="en-HK" sz="2400" u="sng" dirty="0">
              <a:latin typeface="+mj-lt"/>
            </a:endParaRPr>
          </a:p>
        </p:txBody>
      </p:sp>
    </p:spTree>
    <p:extLst>
      <p:ext uri="{BB962C8B-B14F-4D97-AF65-F5344CB8AC3E}">
        <p14:creationId xmlns:p14="http://schemas.microsoft.com/office/powerpoint/2010/main" val="409044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
            <a:ext cx="9144000" cy="4499247"/>
          </a:xfrm>
          <a:prstGeom prst="rect">
            <a:avLst/>
          </a:prstGeom>
        </p:spPr>
      </p:pic>
      <p:sp>
        <p:nvSpPr>
          <p:cNvPr id="99" name="Shape 99"/>
          <p:cNvSpPr txBox="1">
            <a:spLocks noGrp="1"/>
          </p:cNvSpPr>
          <p:nvPr>
            <p:ph type="ctrTitle"/>
          </p:nvPr>
        </p:nvSpPr>
        <p:spPr>
          <a:xfrm>
            <a:off x="2022300" y="817123"/>
            <a:ext cx="6452175" cy="2036226"/>
          </a:xfrm>
          <a:prstGeom prst="rect">
            <a:avLst/>
          </a:prstGeom>
          <a:noFill/>
        </p:spPr>
        <p:txBody>
          <a:bodyPr lIns="91425" tIns="91425" rIns="91425" bIns="91425" anchor="b" anchorCtr="0">
            <a:noAutofit/>
          </a:bodyPr>
          <a:lstStyle/>
          <a:p>
            <a:pPr lvl="0"/>
            <a:r>
              <a:rPr lang="en-US"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State Key Lab of </a:t>
            </a:r>
            <a:br>
              <a:rPr lang="en-US"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of Things for Smart City</a:t>
            </a:r>
            <a:br>
              <a:rPr lang="en-US" sz="3200" dirty="0">
                <a:solidFill>
                  <a:schemeClr val="bg1"/>
                </a:solidFill>
                <a:latin typeface="Times New Roman" panose="02020603050405020304" pitchFamily="18" charset="0"/>
                <a:cs typeface="Times New Roman" panose="02020603050405020304" pitchFamily="18" charset="0"/>
              </a:rPr>
            </a:br>
            <a:r>
              <a:rPr lang="zh-TW"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iragino Sans GB W3" charset="-122"/>
              </a:rPr>
              <a:t>智慧城市物联网国家重点实验室</a:t>
            </a:r>
            <a:endParaRPr lang="en" dirty="0">
              <a:solidFill>
                <a:schemeClr val="bg1"/>
              </a:solidFill>
              <a:latin typeface="Times New Roman" panose="02020603050405020304" pitchFamily="18" charset="0"/>
              <a:cs typeface="Times New Roman" panose="02020603050405020304" pitchFamily="18" charset="0"/>
            </a:endParaRP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bg1"/>
                </a:solidFill>
                <a:latin typeface="+mj-lt"/>
                <a:ea typeface="Lora"/>
                <a:cs typeface="Lora"/>
                <a:sym typeface="Lora"/>
              </a:rPr>
              <a:t>1</a:t>
            </a:r>
          </a:p>
        </p:txBody>
      </p:sp>
      <p:pic>
        <p:nvPicPr>
          <p:cNvPr id="7" name="Picture 6"/>
          <p:cNvPicPr>
            <a:picLocks noChangeAspect="1"/>
          </p:cNvPicPr>
          <p:nvPr/>
        </p:nvPicPr>
        <p:blipFill>
          <a:blip r:embed="rId4"/>
          <a:stretch>
            <a:fillRect/>
          </a:stretch>
        </p:blipFill>
        <p:spPr>
          <a:xfrm>
            <a:off x="7543342" y="3025250"/>
            <a:ext cx="1600658" cy="1531296"/>
          </a:xfrm>
          <a:prstGeom prst="rect">
            <a:avLst/>
          </a:prstGeom>
        </p:spPr>
      </p:pic>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2894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Image result fo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020" y="717678"/>
            <a:ext cx="4774117" cy="42311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A98AED1-AF45-4E71-B8F7-E4EFC5155513}"/>
              </a:ext>
            </a:extLst>
          </p:cNvPr>
          <p:cNvSpPr txBox="1">
            <a:spLocks/>
          </p:cNvSpPr>
          <p:nvPr/>
        </p:nvSpPr>
        <p:spPr>
          <a:xfrm>
            <a:off x="0" y="0"/>
            <a:ext cx="7924800" cy="43656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Lora"/>
              <a:buNone/>
              <a:defRPr sz="2000" b="1" i="0" u="none" strike="noStrike" cap="none">
                <a:solidFill>
                  <a:srgbClr val="000000"/>
                </a:solidFill>
                <a:latin typeface="Lora"/>
                <a:ea typeface="Lora"/>
                <a:cs typeface="Lora"/>
                <a:sym typeface="Lora"/>
              </a:defRPr>
            </a:lvl1pPr>
            <a:lvl2pPr lvl="1">
              <a:spcBef>
                <a:spcPts val="0"/>
              </a:spcBef>
              <a:buSzPct val="100000"/>
              <a:buFont typeface="Lora"/>
              <a:buNone/>
              <a:defRPr sz="2000" b="1">
                <a:latin typeface="Lora"/>
                <a:ea typeface="Lora"/>
                <a:cs typeface="Lora"/>
                <a:sym typeface="Lora"/>
              </a:defRPr>
            </a:lvl2pPr>
            <a:lvl3pPr lvl="2">
              <a:spcBef>
                <a:spcPts val="0"/>
              </a:spcBef>
              <a:buSzPct val="100000"/>
              <a:buFont typeface="Lora"/>
              <a:buNone/>
              <a:defRPr sz="2000" b="1">
                <a:latin typeface="Lora"/>
                <a:ea typeface="Lora"/>
                <a:cs typeface="Lora"/>
                <a:sym typeface="Lora"/>
              </a:defRPr>
            </a:lvl3pPr>
            <a:lvl4pPr lvl="3">
              <a:spcBef>
                <a:spcPts val="0"/>
              </a:spcBef>
              <a:buSzPct val="100000"/>
              <a:buFont typeface="Lora"/>
              <a:buNone/>
              <a:defRPr sz="2000" b="1">
                <a:latin typeface="Lora"/>
                <a:ea typeface="Lora"/>
                <a:cs typeface="Lora"/>
                <a:sym typeface="Lora"/>
              </a:defRPr>
            </a:lvl4pPr>
            <a:lvl5pPr lvl="4">
              <a:spcBef>
                <a:spcPts val="0"/>
              </a:spcBef>
              <a:buSzPct val="100000"/>
              <a:buFont typeface="Lora"/>
              <a:buNone/>
              <a:defRPr sz="2000" b="1">
                <a:latin typeface="Lora"/>
                <a:ea typeface="Lora"/>
                <a:cs typeface="Lora"/>
                <a:sym typeface="Lora"/>
              </a:defRPr>
            </a:lvl5pPr>
            <a:lvl6pPr lvl="5">
              <a:spcBef>
                <a:spcPts val="0"/>
              </a:spcBef>
              <a:buSzPct val="100000"/>
              <a:buFont typeface="Lora"/>
              <a:buNone/>
              <a:defRPr sz="2000" b="1">
                <a:latin typeface="Lora"/>
                <a:ea typeface="Lora"/>
                <a:cs typeface="Lora"/>
                <a:sym typeface="Lora"/>
              </a:defRPr>
            </a:lvl6pPr>
            <a:lvl7pPr lvl="6">
              <a:spcBef>
                <a:spcPts val="0"/>
              </a:spcBef>
              <a:buSzPct val="100000"/>
              <a:buFont typeface="Lora"/>
              <a:buNone/>
              <a:defRPr sz="2000" b="1">
                <a:latin typeface="Lora"/>
                <a:ea typeface="Lora"/>
                <a:cs typeface="Lora"/>
                <a:sym typeface="Lora"/>
              </a:defRPr>
            </a:lvl7pPr>
            <a:lvl8pPr lvl="7">
              <a:spcBef>
                <a:spcPts val="0"/>
              </a:spcBef>
              <a:buSzPct val="100000"/>
              <a:buFont typeface="Lora"/>
              <a:buNone/>
              <a:defRPr sz="2000" b="1">
                <a:latin typeface="Lora"/>
                <a:ea typeface="Lora"/>
                <a:cs typeface="Lora"/>
                <a:sym typeface="Lora"/>
              </a:defRPr>
            </a:lvl8pPr>
            <a:lvl9pPr lvl="8">
              <a:spcBef>
                <a:spcPts val="0"/>
              </a:spcBef>
              <a:buSzPct val="100000"/>
              <a:buFont typeface="Lora"/>
              <a:buNone/>
              <a:defRPr sz="2000" b="1">
                <a:latin typeface="Lora"/>
                <a:ea typeface="Lora"/>
                <a:cs typeface="Lora"/>
                <a:sym typeface="Lora"/>
              </a:defRPr>
            </a:lvl9pPr>
          </a:lstStyle>
          <a:p>
            <a:r>
              <a:rPr lang="en-US" sz="2400" u="sng" dirty="0">
                <a:latin typeface="+mj-lt"/>
              </a:rPr>
              <a:t>Neural Network and Deep Learning</a:t>
            </a:r>
            <a:endParaRPr lang="en-HK" sz="2400" u="sng" dirty="0">
              <a:latin typeface="+mj-lt"/>
            </a:endParaRPr>
          </a:p>
        </p:txBody>
      </p:sp>
      <p:pic>
        <p:nvPicPr>
          <p:cNvPr id="14340" name="Picture 4" descr="Image result fo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95" y="664338"/>
            <a:ext cx="8184752" cy="417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down)">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traffic image">
            <a:extLst>
              <a:ext uri="{FF2B5EF4-FFF2-40B4-BE49-F238E27FC236}">
                <a16:creationId xmlns:a16="http://schemas.microsoft.com/office/drawing/2014/main" id="{7E4B5F11-D6BC-4540-9F33-2CA07374D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392" y="168017"/>
            <a:ext cx="746283" cy="4975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30954F-3422-4A61-B051-D9CE37501098}"/>
              </a:ext>
            </a:extLst>
          </p:cNvPr>
          <p:cNvSpPr/>
          <p:nvPr/>
        </p:nvSpPr>
        <p:spPr>
          <a:xfrm>
            <a:off x="520038" y="969896"/>
            <a:ext cx="2379154" cy="307777"/>
          </a:xfrm>
          <a:prstGeom prst="rect">
            <a:avLst/>
          </a:prstGeom>
        </p:spPr>
        <p:txBody>
          <a:bodyPr wrap="square">
            <a:spAutoFit/>
          </a:bodyPr>
          <a:lstStyle/>
          <a:p>
            <a:r>
              <a:rPr lang="en-US" b="1" dirty="0"/>
              <a:t>Traffic images / videos</a:t>
            </a:r>
          </a:p>
        </p:txBody>
      </p:sp>
      <p:pic>
        <p:nvPicPr>
          <p:cNvPr id="4" name="Picture 8" descr="Image result for urban data">
            <a:extLst>
              <a:ext uri="{FF2B5EF4-FFF2-40B4-BE49-F238E27FC236}">
                <a16:creationId xmlns:a16="http://schemas.microsoft.com/office/drawing/2014/main" id="{7BD0DB5A-53EE-4122-B896-FFE66E28B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19" y="1393156"/>
            <a:ext cx="2379155" cy="9095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CEC08A-2192-4620-92C1-8DCA545A324A}"/>
              </a:ext>
            </a:extLst>
          </p:cNvPr>
          <p:cNvSpPr/>
          <p:nvPr/>
        </p:nvSpPr>
        <p:spPr>
          <a:xfrm>
            <a:off x="520038" y="2334988"/>
            <a:ext cx="1791214" cy="307777"/>
          </a:xfrm>
          <a:prstGeom prst="rect">
            <a:avLst/>
          </a:prstGeom>
        </p:spPr>
        <p:txBody>
          <a:bodyPr wrap="square">
            <a:spAutoFit/>
          </a:bodyPr>
          <a:lstStyle/>
          <a:p>
            <a:r>
              <a:rPr lang="en-US" b="1" dirty="0"/>
              <a:t>Urban feature data</a:t>
            </a:r>
          </a:p>
        </p:txBody>
      </p:sp>
      <p:pic>
        <p:nvPicPr>
          <p:cNvPr id="6" name="Picture 14" descr="Image result for satellite data">
            <a:extLst>
              <a:ext uri="{FF2B5EF4-FFF2-40B4-BE49-F238E27FC236}">
                <a16:creationId xmlns:a16="http://schemas.microsoft.com/office/drawing/2014/main" id="{65670F84-D14A-4F25-BEDD-957AB98AE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19" y="2656381"/>
            <a:ext cx="1409419" cy="706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raffic image">
            <a:extLst>
              <a:ext uri="{FF2B5EF4-FFF2-40B4-BE49-F238E27FC236}">
                <a16:creationId xmlns:a16="http://schemas.microsoft.com/office/drawing/2014/main" id="{2F981AAF-963E-4566-A16A-89A7A367F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14" y="258264"/>
            <a:ext cx="746283" cy="4975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traffic image">
            <a:extLst>
              <a:ext uri="{FF2B5EF4-FFF2-40B4-BE49-F238E27FC236}">
                <a16:creationId xmlns:a16="http://schemas.microsoft.com/office/drawing/2014/main" id="{3E72BE09-0D58-43D0-9441-9B6059F33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6" y="388321"/>
            <a:ext cx="746283" cy="4975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5EBC994-C498-45AB-BB6D-60C77B62CAF9}"/>
              </a:ext>
            </a:extLst>
          </p:cNvPr>
          <p:cNvSpPr/>
          <p:nvPr/>
        </p:nvSpPr>
        <p:spPr>
          <a:xfrm>
            <a:off x="520036" y="3399260"/>
            <a:ext cx="2481037" cy="307777"/>
          </a:xfrm>
          <a:prstGeom prst="rect">
            <a:avLst/>
          </a:prstGeom>
        </p:spPr>
        <p:txBody>
          <a:bodyPr wrap="square">
            <a:spAutoFit/>
          </a:bodyPr>
          <a:lstStyle/>
          <a:p>
            <a:r>
              <a:rPr lang="en-US" b="1" dirty="0"/>
              <a:t>Satellite images and data</a:t>
            </a:r>
          </a:p>
        </p:txBody>
      </p:sp>
      <p:pic>
        <p:nvPicPr>
          <p:cNvPr id="10" name="Picture 2" descr="Image result for k shortest path">
            <a:extLst>
              <a:ext uri="{FF2B5EF4-FFF2-40B4-BE49-F238E27FC236}">
                <a16:creationId xmlns:a16="http://schemas.microsoft.com/office/drawing/2014/main" id="{63659537-02F9-4283-9F40-8D9ECF83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18" y="3675184"/>
            <a:ext cx="1409420" cy="99683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5F31526-7902-4439-8880-DC7815A099C6}"/>
              </a:ext>
            </a:extLst>
          </p:cNvPr>
          <p:cNvSpPr/>
          <p:nvPr/>
        </p:nvSpPr>
        <p:spPr>
          <a:xfrm>
            <a:off x="494574" y="4566563"/>
            <a:ext cx="2604226" cy="307777"/>
          </a:xfrm>
          <a:prstGeom prst="rect">
            <a:avLst/>
          </a:prstGeom>
        </p:spPr>
        <p:txBody>
          <a:bodyPr wrap="square">
            <a:spAutoFit/>
          </a:bodyPr>
          <a:lstStyle/>
          <a:p>
            <a:r>
              <a:rPr lang="en-US" b="1" dirty="0"/>
              <a:t>Complex path information</a:t>
            </a:r>
          </a:p>
        </p:txBody>
      </p:sp>
      <p:sp>
        <p:nvSpPr>
          <p:cNvPr id="14" name="Rectangle: Rounded Corners 13">
            <a:extLst>
              <a:ext uri="{FF2B5EF4-FFF2-40B4-BE49-F238E27FC236}">
                <a16:creationId xmlns:a16="http://schemas.microsoft.com/office/drawing/2014/main" id="{60DCCF99-AF39-4191-9FAD-340EF227FBA6}"/>
              </a:ext>
            </a:extLst>
          </p:cNvPr>
          <p:cNvSpPr/>
          <p:nvPr/>
        </p:nvSpPr>
        <p:spPr>
          <a:xfrm>
            <a:off x="145213" y="59619"/>
            <a:ext cx="3042487" cy="49158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244" name="Picture 4" descr="Image result for human intelligence">
            <a:extLst>
              <a:ext uri="{FF2B5EF4-FFF2-40B4-BE49-F238E27FC236}">
                <a16:creationId xmlns:a16="http://schemas.microsoft.com/office/drawing/2014/main" id="{CC5D1F18-6DA3-4971-B493-665ACB2C8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8394" y="109400"/>
            <a:ext cx="2216114" cy="110805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38464D73-ABF3-4490-A81C-E2E48BBDEC7E}"/>
              </a:ext>
            </a:extLst>
          </p:cNvPr>
          <p:cNvSpPr/>
          <p:nvPr/>
        </p:nvSpPr>
        <p:spPr>
          <a:xfrm>
            <a:off x="2877867" y="282663"/>
            <a:ext cx="754812" cy="335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7" name="Arrow: Right 16">
            <a:extLst>
              <a:ext uri="{FF2B5EF4-FFF2-40B4-BE49-F238E27FC236}">
                <a16:creationId xmlns:a16="http://schemas.microsoft.com/office/drawing/2014/main" id="{C60E624F-6627-4000-B11E-E7D9697389F1}"/>
              </a:ext>
            </a:extLst>
          </p:cNvPr>
          <p:cNvSpPr/>
          <p:nvPr/>
        </p:nvSpPr>
        <p:spPr>
          <a:xfrm rot="10800000">
            <a:off x="2842021" y="663430"/>
            <a:ext cx="754812" cy="335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0" descr="https://cdn-images-1.medium.com/max/2000/1*cuTSPlTq0a_327iTPJyD-Q.png">
            <a:extLst>
              <a:ext uri="{FF2B5EF4-FFF2-40B4-BE49-F238E27FC236}">
                <a16:creationId xmlns:a16="http://schemas.microsoft.com/office/drawing/2014/main" id="{5EF46D5F-89A7-4B0E-806E-5256DC547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872" y="1393156"/>
            <a:ext cx="5573223" cy="835983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88B6D3F9-6108-4B9B-868C-66E937B56C48}"/>
              </a:ext>
            </a:extLst>
          </p:cNvPr>
          <p:cNvSpPr/>
          <p:nvPr/>
        </p:nvSpPr>
        <p:spPr>
          <a:xfrm>
            <a:off x="2803060" y="3143689"/>
            <a:ext cx="754812" cy="335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5" name="Rectangle 14">
            <a:extLst>
              <a:ext uri="{FF2B5EF4-FFF2-40B4-BE49-F238E27FC236}">
                <a16:creationId xmlns:a16="http://schemas.microsoft.com/office/drawing/2014/main" id="{BF20359B-B87A-479D-8304-4744CCFD2B93}"/>
              </a:ext>
            </a:extLst>
          </p:cNvPr>
          <p:cNvSpPr/>
          <p:nvPr/>
        </p:nvSpPr>
        <p:spPr>
          <a:xfrm>
            <a:off x="5956069" y="137693"/>
            <a:ext cx="2878492" cy="738664"/>
          </a:xfrm>
          <a:prstGeom prst="rect">
            <a:avLst/>
          </a:prstGeom>
        </p:spPr>
        <p:txBody>
          <a:bodyPr wrap="square">
            <a:spAutoFit/>
          </a:bodyPr>
          <a:lstStyle/>
          <a:p>
            <a:r>
              <a:rPr lang="en-HK" b="1" cap="all" dirty="0">
                <a:solidFill>
                  <a:srgbClr val="333333"/>
                </a:solidFill>
                <a:latin typeface="Open Sans"/>
              </a:rPr>
              <a:t>AUGMENTING HUMAN INTELLIGENCE MOVING FORWARD</a:t>
            </a:r>
          </a:p>
        </p:txBody>
      </p:sp>
    </p:spTree>
    <p:extLst>
      <p:ext uri="{BB962C8B-B14F-4D97-AF65-F5344CB8AC3E}">
        <p14:creationId xmlns:p14="http://schemas.microsoft.com/office/powerpoint/2010/main" val="194544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wipe(down)">
                                      <p:cBhvr>
                                        <p:cTn id="13" dur="500"/>
                                        <p:tgtEl>
                                          <p:spTgt spid="102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2022225" y="1371601"/>
            <a:ext cx="5987800" cy="1481722"/>
          </a:xfrm>
          <a:prstGeom prst="rect">
            <a:avLst/>
          </a:prstGeom>
        </p:spPr>
        <p:txBody>
          <a:bodyPr lIns="91425" tIns="91425" rIns="91425" bIns="91425" anchor="b" anchorCtr="0">
            <a:noAutofit/>
          </a:bodyPr>
          <a:lstStyle/>
          <a:p>
            <a:pPr lvl="0"/>
            <a:r>
              <a:rPr lang="en-US" dirty="0">
                <a:latin typeface="+mj-lt"/>
              </a:rPr>
              <a:t>Environment Setup</a:t>
            </a:r>
            <a:endParaRPr lang="en" dirty="0">
              <a:latin typeface="+mj-lt"/>
            </a:endParaRPr>
          </a:p>
        </p:txBody>
      </p:sp>
      <p:sp>
        <p:nvSpPr>
          <p:cNvPr id="100" name="Shape 100"/>
          <p:cNvSpPr txBox="1">
            <a:spLocks noGrp="1"/>
          </p:cNvSpPr>
          <p:nvPr>
            <p:ph type="subTitle" idx="1"/>
          </p:nvPr>
        </p:nvSpPr>
        <p:spPr>
          <a:xfrm>
            <a:off x="2022300" y="2815923"/>
            <a:ext cx="5591400" cy="784799"/>
          </a:xfrm>
          <a:prstGeom prst="rect">
            <a:avLst/>
          </a:prstGeom>
        </p:spPr>
        <p:txBody>
          <a:bodyPr lIns="91425" tIns="91425" rIns="91425" bIns="91425" anchor="t" anchorCtr="0">
            <a:noAutofit/>
          </a:bodyPr>
          <a:lstStyle/>
          <a:p>
            <a:pPr lvl="0" rtl="0">
              <a:spcBef>
                <a:spcPts val="0"/>
              </a:spcBef>
              <a:buNone/>
            </a:pPr>
            <a:r>
              <a:rPr lang="en" dirty="0">
                <a:latin typeface="+mj-lt"/>
              </a:rPr>
              <a:t>Let’s continue with the </a:t>
            </a:r>
            <a:r>
              <a:rPr lang="en-US" dirty="0">
                <a:latin typeface="+mj-lt"/>
              </a:rPr>
              <a:t>fifth </a:t>
            </a:r>
            <a:r>
              <a:rPr lang="en" dirty="0">
                <a:latin typeface="+mj-lt"/>
              </a:rPr>
              <a:t>part of slides</a:t>
            </a:r>
          </a:p>
        </p:txBody>
      </p:sp>
      <p:sp>
        <p:nvSpPr>
          <p:cNvPr id="101" name="Shape 101"/>
          <p:cNvSpPr txBox="1"/>
          <p:nvPr/>
        </p:nvSpPr>
        <p:spPr>
          <a:xfrm>
            <a:off x="1133975" y="2291150"/>
            <a:ext cx="543899" cy="562199"/>
          </a:xfrm>
          <a:prstGeom prst="rect">
            <a:avLst/>
          </a:prstGeom>
          <a:noFill/>
          <a:ln>
            <a:noFill/>
          </a:ln>
        </p:spPr>
        <p:txBody>
          <a:bodyPr lIns="91425" tIns="91425" rIns="91425" bIns="91425" anchor="ctr" anchorCtr="0">
            <a:noAutofit/>
          </a:bodyPr>
          <a:lstStyle/>
          <a:p>
            <a:pPr lvl="0" algn="ctr">
              <a:spcBef>
                <a:spcPts val="0"/>
              </a:spcBef>
              <a:buNone/>
            </a:pPr>
            <a:r>
              <a:rPr lang="en" sz="2400" dirty="0">
                <a:solidFill>
                  <a:schemeClr val="dk1"/>
                </a:solidFill>
                <a:latin typeface="+mj-lt"/>
                <a:ea typeface="Lora"/>
                <a:cs typeface="Lora"/>
                <a:sym typeface="Lora"/>
              </a:rPr>
              <a:t>5</a:t>
            </a:r>
          </a:p>
        </p:txBody>
      </p:sp>
    </p:spTree>
    <p:extLst>
      <p:ext uri="{BB962C8B-B14F-4D97-AF65-F5344CB8AC3E}">
        <p14:creationId xmlns:p14="http://schemas.microsoft.com/office/powerpoint/2010/main" val="2169757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en-US" sz="2400" u="sng" dirty="0">
                <a:latin typeface="+mj-lt"/>
              </a:rPr>
              <a:t>Hardware facilities</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You do not have to be worried about the computation resources.</a:t>
            </a:r>
          </a:p>
          <a:p>
            <a:pPr marL="457200" indent="-457200">
              <a:buFont typeface="+mj-lt"/>
              <a:buAutoNum type="arabicPeriod"/>
            </a:pPr>
            <a:r>
              <a:rPr lang="en-US" dirty="0">
                <a:latin typeface="+mj-lt"/>
              </a:rPr>
              <a:t>For small datasets (at the beginning of the competition)</a:t>
            </a:r>
          </a:p>
          <a:p>
            <a:pPr lvl="1"/>
            <a:r>
              <a:rPr lang="en-US" dirty="0">
                <a:latin typeface="+mj-lt"/>
              </a:rPr>
              <a:t>Hundreds to thousands image</a:t>
            </a:r>
          </a:p>
          <a:p>
            <a:pPr lvl="1"/>
            <a:r>
              <a:rPr lang="en-US" dirty="0">
                <a:latin typeface="+mj-lt"/>
              </a:rPr>
              <a:t>You can finish everything in your laptop or desktop</a:t>
            </a:r>
          </a:p>
          <a:p>
            <a:pPr marL="457200" indent="-457200">
              <a:buFont typeface="+mj-lt"/>
              <a:buAutoNum type="arabicPeriod" startAt="2"/>
            </a:pPr>
            <a:r>
              <a:rPr lang="en-US" dirty="0">
                <a:latin typeface="+mj-lt"/>
              </a:rPr>
              <a:t>For large datasets, we will offer you several options</a:t>
            </a:r>
          </a:p>
          <a:p>
            <a:pPr marL="627062" lvl="1" indent="-457200">
              <a:buFont typeface="+mj-lt"/>
              <a:buAutoNum type="alphaLcParenR"/>
            </a:pPr>
            <a:r>
              <a:rPr lang="en-US" dirty="0">
                <a:latin typeface="+mj-lt"/>
              </a:rPr>
              <a:t>Build a workstation equipped with </a:t>
            </a:r>
            <a:r>
              <a:rPr lang="en-US" b="1" dirty="0">
                <a:solidFill>
                  <a:schemeClr val="accent1"/>
                </a:solidFill>
                <a:latin typeface="+mj-lt"/>
              </a:rPr>
              <a:t>1-2 GPU cards </a:t>
            </a:r>
            <a:r>
              <a:rPr lang="en-US" dirty="0">
                <a:latin typeface="+mj-lt"/>
              </a:rPr>
              <a:t>(e.g., RTX 2080)</a:t>
            </a:r>
          </a:p>
          <a:p>
            <a:pPr marL="627062" lvl="1" indent="-457200">
              <a:buFont typeface="+mj-lt"/>
              <a:buAutoNum type="alphaLcParenR"/>
            </a:pPr>
            <a:r>
              <a:rPr lang="en-US" dirty="0">
                <a:latin typeface="+mj-lt"/>
              </a:rPr>
              <a:t>Use </a:t>
            </a:r>
            <a:r>
              <a:rPr lang="en-US" dirty="0" err="1">
                <a:latin typeface="+mj-lt"/>
              </a:rPr>
              <a:t>AlibabaCloud</a:t>
            </a:r>
            <a:r>
              <a:rPr lang="en-US" dirty="0">
                <a:latin typeface="+mj-lt"/>
              </a:rPr>
              <a:t> service, as I claim that you will get more resources if your team contributes more on the </a:t>
            </a:r>
            <a:r>
              <a:rPr lang="en-US" b="1" dirty="0">
                <a:solidFill>
                  <a:schemeClr val="accent1"/>
                </a:solidFill>
                <a:latin typeface="+mj-lt"/>
              </a:rPr>
              <a:t>data collection</a:t>
            </a:r>
            <a:r>
              <a:rPr lang="en-US" dirty="0">
                <a:latin typeface="+mj-lt"/>
              </a:rPr>
              <a:t>.</a:t>
            </a:r>
          </a:p>
          <a:p>
            <a:pPr marL="627062" lvl="1" indent="-457200">
              <a:buFont typeface="+mj-lt"/>
              <a:buAutoNum type="alphaLcParenR"/>
            </a:pPr>
            <a:r>
              <a:rPr lang="en-US" dirty="0">
                <a:latin typeface="+mj-lt"/>
              </a:rPr>
              <a:t>Come to our                                 and use the workstations equipped with RTX 2080 x 2 and 64GB machines</a:t>
            </a:r>
          </a:p>
        </p:txBody>
      </p:sp>
      <p:pic>
        <p:nvPicPr>
          <p:cNvPr id="4" name="Picture 8" descr="http://conferences.cis.umac.mo/aichallenge/wp-content/uploads/2018/11/center_logo2-copy-300x45.png">
            <a:extLst>
              <a:ext uri="{FF2B5EF4-FFF2-40B4-BE49-F238E27FC236}">
                <a16:creationId xmlns:a16="http://schemas.microsoft.com/office/drawing/2014/main" id="{1B823BCE-EBB7-492F-B0C4-54D19ED05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021" y="3921122"/>
            <a:ext cx="2590869" cy="38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909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7924800" cy="436562"/>
          </a:xfrm>
        </p:spPr>
        <p:txBody>
          <a:bodyPr/>
          <a:lstStyle/>
          <a:p>
            <a:r>
              <a:rPr lang="zh-TW" altLang="en-US" sz="2400" u="sng" dirty="0">
                <a:latin typeface="+mj-lt"/>
              </a:rPr>
              <a:t>澳門中小學生科技實踐基地科學暨工程科普推廣中心</a:t>
            </a:r>
            <a:endParaRPr lang="en-HK" sz="2400" u="sng" dirty="0">
              <a:latin typeface="+mj-lt"/>
            </a:endParaRPr>
          </a:p>
        </p:txBody>
      </p:sp>
      <p:pic>
        <p:nvPicPr>
          <p:cNvPr id="19458" name="Picture 2" descr="phot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1128077"/>
            <a:ext cx="40005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b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094" y="1128077"/>
            <a:ext cx="4549305" cy="3000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644" y="464601"/>
            <a:ext cx="2600392" cy="307777"/>
          </a:xfrm>
          <a:prstGeom prst="rect">
            <a:avLst/>
          </a:prstGeom>
        </p:spPr>
        <p:txBody>
          <a:bodyPr wrap="none">
            <a:spAutoFit/>
          </a:bodyPr>
          <a:lstStyle/>
          <a:p>
            <a:r>
              <a:rPr lang="en-US" dirty="0"/>
              <a:t>https://umstem.um.edu.mo/en/</a:t>
            </a:r>
          </a:p>
        </p:txBody>
      </p:sp>
    </p:spTree>
    <p:extLst>
      <p:ext uri="{BB962C8B-B14F-4D97-AF65-F5344CB8AC3E}">
        <p14:creationId xmlns:p14="http://schemas.microsoft.com/office/powerpoint/2010/main" val="1544899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What do I need to install when I use my laptop</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Wingdings" panose="05000000000000000000" pitchFamily="2" charset="2"/>
              <a:buChar char="q"/>
            </a:pPr>
            <a:r>
              <a:rPr lang="en-US" dirty="0">
                <a:latin typeface="+mj-lt"/>
              </a:rPr>
              <a:t>We suggest you to install </a:t>
            </a:r>
            <a:r>
              <a:rPr lang="en-US" b="1" dirty="0">
                <a:latin typeface="+mj-lt"/>
              </a:rPr>
              <a:t>Anaconda</a:t>
            </a:r>
          </a:p>
          <a:p>
            <a:pPr lvl="1">
              <a:buFont typeface="Wingdings" panose="05000000000000000000" pitchFamily="2" charset="2"/>
              <a:buChar char="q"/>
            </a:pPr>
            <a:r>
              <a:rPr lang="en-US" dirty="0">
                <a:latin typeface="+mj-lt"/>
              </a:rPr>
              <a:t>Anaconda is an AI/ML enablement platform that empowers organizations to develop, govern, and automate AI/ML and data science from laptop through training to production. </a:t>
            </a:r>
          </a:p>
        </p:txBody>
      </p:sp>
      <p:pic>
        <p:nvPicPr>
          <p:cNvPr id="20482" name="Picture 2" descr="Anaconda Distributio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294" y="1827284"/>
            <a:ext cx="5139456" cy="331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32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Anaconda Setup</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Windows</a:t>
            </a:r>
          </a:p>
          <a:p>
            <a:pPr lvl="1"/>
            <a:r>
              <a:rPr lang="en-US" altLang="zh-CN" sz="1400" dirty="0">
                <a:latin typeface="+mj-lt"/>
                <a:hlinkClick r:id="rId2" action="ppaction://hlinksldjump"/>
              </a:rPr>
              <a:t>Anaconda install</a:t>
            </a:r>
            <a:endParaRPr lang="en-US" altLang="zh-CN" sz="1400" dirty="0">
              <a:latin typeface="+mj-lt"/>
            </a:endParaRPr>
          </a:p>
          <a:p>
            <a:pPr lvl="1"/>
            <a:r>
              <a:rPr lang="en-US" altLang="zh-CN" sz="1400" dirty="0">
                <a:latin typeface="+mj-lt"/>
                <a:hlinkClick r:id="rId3" action="ppaction://hlinksldjump"/>
              </a:rPr>
              <a:t>PIP install</a:t>
            </a:r>
            <a:endParaRPr lang="en-US" altLang="zh-CN" sz="1400" dirty="0">
              <a:latin typeface="+mj-lt"/>
            </a:endParaRPr>
          </a:p>
          <a:p>
            <a:pPr lvl="1"/>
            <a:r>
              <a:rPr lang="en-US" altLang="zh-CN" sz="1400" dirty="0" err="1">
                <a:latin typeface="+mj-lt"/>
                <a:hlinkClick r:id="rId4" action="ppaction://hlinksldjump"/>
              </a:rPr>
              <a:t>TensorFlow</a:t>
            </a:r>
            <a:r>
              <a:rPr lang="en-US" altLang="zh-CN" sz="1400" dirty="0">
                <a:latin typeface="+mj-lt"/>
                <a:hlinkClick r:id="rId4" action="ppaction://hlinksldjump"/>
              </a:rPr>
              <a:t> install</a:t>
            </a:r>
            <a:endParaRPr lang="en-US" altLang="zh-CN" sz="1400" dirty="0">
              <a:latin typeface="+mj-lt"/>
            </a:endParaRPr>
          </a:p>
          <a:p>
            <a:pPr lvl="1"/>
            <a:r>
              <a:rPr lang="en-US" altLang="zh-CN" sz="1400" dirty="0" err="1">
                <a:latin typeface="+mj-lt"/>
                <a:hlinkClick r:id="rId5" action="ppaction://hlinksldjump"/>
              </a:rPr>
              <a:t>Keras</a:t>
            </a:r>
            <a:r>
              <a:rPr lang="en-US" altLang="zh-CN" sz="1400" dirty="0">
                <a:latin typeface="+mj-lt"/>
                <a:hlinkClick r:id="rId5" action="ppaction://hlinksldjump"/>
              </a:rPr>
              <a:t> install</a:t>
            </a:r>
            <a:endParaRPr lang="en-US" altLang="zh-CN" sz="1400" dirty="0">
              <a:latin typeface="+mj-lt"/>
            </a:endParaRPr>
          </a:p>
          <a:p>
            <a:pPr lvl="1"/>
            <a:r>
              <a:rPr lang="en-US" altLang="zh-CN" sz="1400" dirty="0" err="1">
                <a:latin typeface="+mj-lt"/>
                <a:hlinkClick r:id="rId6" action="ppaction://hlinksldjump"/>
              </a:rPr>
              <a:t>OpenCV</a:t>
            </a:r>
            <a:r>
              <a:rPr lang="en-US" altLang="zh-CN" sz="1400" dirty="0">
                <a:latin typeface="+mj-lt"/>
                <a:hlinkClick r:id="rId6" action="ppaction://hlinksldjump"/>
              </a:rPr>
              <a:t> install</a:t>
            </a:r>
            <a:endParaRPr lang="en-US" altLang="zh-CN" sz="1400" dirty="0">
              <a:latin typeface="+mj-lt"/>
            </a:endParaRPr>
          </a:p>
          <a:p>
            <a:pPr lvl="1"/>
            <a:r>
              <a:rPr lang="en-US" altLang="zh-CN" sz="1400" dirty="0" err="1">
                <a:latin typeface="+mj-lt"/>
                <a:hlinkClick r:id="rId7" action="ppaction://hlinksldjump"/>
              </a:rPr>
              <a:t>PyCharm</a:t>
            </a:r>
            <a:r>
              <a:rPr lang="en-US" altLang="zh-CN" sz="1400" dirty="0">
                <a:latin typeface="+mj-lt"/>
                <a:hlinkClick r:id="rId7" action="ppaction://hlinksldjump"/>
              </a:rPr>
              <a:t> install</a:t>
            </a:r>
            <a:endParaRPr lang="en-US" altLang="zh-CN" sz="1400" dirty="0">
              <a:latin typeface="+mj-lt"/>
            </a:endParaRPr>
          </a:p>
          <a:p>
            <a:r>
              <a:rPr lang="en-US" altLang="zh-CN" sz="1600" dirty="0">
                <a:latin typeface="+mj-lt"/>
              </a:rPr>
              <a:t>MAC</a:t>
            </a:r>
          </a:p>
          <a:p>
            <a:pPr lvl="1"/>
            <a:r>
              <a:rPr lang="en-US" altLang="zh-CN" sz="1400" dirty="0">
                <a:latin typeface="+mj-lt"/>
                <a:hlinkClick r:id="rId8" action="ppaction://hlinksldjump"/>
              </a:rPr>
              <a:t>Anaconda install</a:t>
            </a:r>
            <a:endParaRPr lang="en-US" altLang="zh-CN" sz="1400" dirty="0">
              <a:latin typeface="+mj-lt"/>
            </a:endParaRPr>
          </a:p>
          <a:p>
            <a:pPr lvl="1"/>
            <a:r>
              <a:rPr lang="en-US" altLang="zh-CN" sz="1400" dirty="0">
                <a:latin typeface="+mj-lt"/>
                <a:hlinkClick r:id="rId9" action="ppaction://hlinksldjump"/>
              </a:rPr>
              <a:t>PIP install</a:t>
            </a:r>
            <a:endParaRPr lang="en-US" altLang="zh-CN" sz="1400" dirty="0">
              <a:latin typeface="+mj-lt"/>
            </a:endParaRPr>
          </a:p>
          <a:p>
            <a:pPr lvl="1"/>
            <a:r>
              <a:rPr lang="en-US" altLang="zh-CN" sz="1400" dirty="0" err="1">
                <a:latin typeface="+mj-lt"/>
                <a:hlinkClick r:id="rId10" action="ppaction://hlinksldjump"/>
              </a:rPr>
              <a:t>TensorFlow</a:t>
            </a:r>
            <a:r>
              <a:rPr lang="en-US" altLang="zh-CN" sz="1400" dirty="0">
                <a:latin typeface="+mj-lt"/>
                <a:hlinkClick r:id="rId10" action="ppaction://hlinksldjump"/>
              </a:rPr>
              <a:t> install</a:t>
            </a:r>
            <a:endParaRPr lang="en-US" altLang="zh-CN" sz="1400" dirty="0">
              <a:latin typeface="+mj-lt"/>
            </a:endParaRPr>
          </a:p>
          <a:p>
            <a:pPr lvl="1"/>
            <a:r>
              <a:rPr lang="en-US" altLang="zh-CN" sz="1400" dirty="0" err="1">
                <a:latin typeface="+mj-lt"/>
                <a:hlinkClick r:id="rId11" action="ppaction://hlinksldjump"/>
              </a:rPr>
              <a:t>Keras</a:t>
            </a:r>
            <a:r>
              <a:rPr lang="en-US" altLang="zh-CN" sz="1400" dirty="0">
                <a:latin typeface="+mj-lt"/>
                <a:hlinkClick r:id="rId11" action="ppaction://hlinksldjump"/>
              </a:rPr>
              <a:t> install</a:t>
            </a:r>
            <a:endParaRPr lang="en-US" altLang="zh-CN" sz="1400" dirty="0">
              <a:latin typeface="+mj-lt"/>
            </a:endParaRPr>
          </a:p>
          <a:p>
            <a:pPr lvl="1"/>
            <a:r>
              <a:rPr lang="en-US" altLang="zh-CN" sz="1400" dirty="0" err="1">
                <a:latin typeface="+mj-lt"/>
                <a:hlinkClick r:id="rId12" action="ppaction://hlinksldjump"/>
              </a:rPr>
              <a:t>OpenCV</a:t>
            </a:r>
            <a:r>
              <a:rPr lang="en-US" altLang="zh-CN" sz="1400" dirty="0">
                <a:latin typeface="+mj-lt"/>
                <a:hlinkClick r:id="rId12" action="ppaction://hlinksldjump"/>
              </a:rPr>
              <a:t> install</a:t>
            </a:r>
            <a:endParaRPr lang="en-US" altLang="zh-CN" sz="1400" dirty="0">
              <a:latin typeface="+mj-lt"/>
            </a:endParaRPr>
          </a:p>
          <a:p>
            <a:pPr lvl="1"/>
            <a:r>
              <a:rPr lang="en-US" altLang="zh-CN" sz="1400" dirty="0" err="1">
                <a:latin typeface="+mj-lt"/>
                <a:hlinkClick r:id="rId13" action="ppaction://hlinksldjump"/>
              </a:rPr>
              <a:t>PyCharm</a:t>
            </a:r>
            <a:r>
              <a:rPr lang="en-US" altLang="zh-CN" sz="1400" dirty="0">
                <a:latin typeface="+mj-lt"/>
                <a:hlinkClick r:id="rId13" action="ppaction://hlinksldjump"/>
              </a:rPr>
              <a:t> install</a:t>
            </a:r>
            <a:endParaRPr lang="en-US" altLang="zh-CN" sz="1400" dirty="0">
              <a:latin typeface="+mj-lt"/>
            </a:endParaRPr>
          </a:p>
        </p:txBody>
      </p:sp>
    </p:spTree>
    <p:extLst>
      <p:ext uri="{BB962C8B-B14F-4D97-AF65-F5344CB8AC3E}">
        <p14:creationId xmlns:p14="http://schemas.microsoft.com/office/powerpoint/2010/main" val="4042194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Package installation order</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a:buFont typeface="+mj-lt"/>
              <a:buAutoNum type="arabicPeriod"/>
            </a:pPr>
            <a:r>
              <a:rPr lang="en-US" altLang="zh-CN" sz="1600" dirty="0">
                <a:latin typeface="+mj-lt"/>
              </a:rPr>
              <a:t>Anaconda</a:t>
            </a:r>
          </a:p>
          <a:p>
            <a:pPr>
              <a:buFont typeface="+mj-lt"/>
              <a:buAutoNum type="arabicPeriod"/>
            </a:pPr>
            <a:r>
              <a:rPr lang="en-US" altLang="zh-CN" sz="1600" dirty="0">
                <a:latin typeface="+mj-lt"/>
              </a:rPr>
              <a:t>PIP</a:t>
            </a:r>
          </a:p>
          <a:p>
            <a:pPr lvl="1"/>
            <a:r>
              <a:rPr lang="en-US" altLang="zh-CN" sz="1200" dirty="0">
                <a:latin typeface="+mj-lt"/>
              </a:rPr>
              <a:t>pip is a package management system used to install and manage software packages written in Python. </a:t>
            </a:r>
          </a:p>
          <a:p>
            <a:pPr>
              <a:buFont typeface="+mj-lt"/>
              <a:buAutoNum type="arabicPeriod"/>
            </a:pPr>
            <a:r>
              <a:rPr lang="en-US" altLang="zh-CN" sz="1600" dirty="0" err="1">
                <a:latin typeface="+mj-lt"/>
              </a:rPr>
              <a:t>TensorFlow</a:t>
            </a:r>
            <a:endParaRPr lang="en-US" altLang="zh-CN" sz="1600" dirty="0">
              <a:latin typeface="+mj-lt"/>
            </a:endParaRPr>
          </a:p>
          <a:p>
            <a:pPr lvl="1"/>
            <a:r>
              <a:rPr lang="en-US" altLang="zh-CN" sz="1200" dirty="0" err="1">
                <a:latin typeface="+mj-lt"/>
              </a:rPr>
              <a:t>TensorFlow</a:t>
            </a:r>
            <a:r>
              <a:rPr lang="en-US" altLang="zh-CN" sz="1200" dirty="0">
                <a:latin typeface="+mj-lt"/>
              </a:rPr>
              <a:t> is an open-source software library for dataflow programming across a range of tasks. It is a symbolic math library, and is also used for machine learning applications such as neural networks.</a:t>
            </a:r>
          </a:p>
          <a:p>
            <a:pPr>
              <a:buFont typeface="+mj-lt"/>
              <a:buAutoNum type="arabicPeriod"/>
            </a:pPr>
            <a:r>
              <a:rPr lang="en-US" altLang="zh-CN" sz="1600" dirty="0" err="1">
                <a:latin typeface="+mj-lt"/>
              </a:rPr>
              <a:t>Keras</a:t>
            </a:r>
            <a:endParaRPr lang="en-US" altLang="zh-CN" sz="1600" dirty="0">
              <a:latin typeface="+mj-lt"/>
            </a:endParaRPr>
          </a:p>
          <a:p>
            <a:pPr lvl="1"/>
            <a:r>
              <a:rPr lang="en-US" altLang="zh-CN" sz="1200" dirty="0" err="1">
                <a:latin typeface="+mj-lt"/>
              </a:rPr>
              <a:t>Keras</a:t>
            </a:r>
            <a:r>
              <a:rPr lang="en-US" altLang="zh-CN" sz="1200" dirty="0">
                <a:latin typeface="+mj-lt"/>
              </a:rPr>
              <a:t> is an open source neural network library written in Python. It is capable of running on top of </a:t>
            </a:r>
            <a:r>
              <a:rPr lang="en-US" altLang="zh-CN" sz="1200" dirty="0" err="1">
                <a:latin typeface="+mj-lt"/>
              </a:rPr>
              <a:t>TensorFlow</a:t>
            </a:r>
            <a:r>
              <a:rPr lang="en-US" altLang="zh-CN" sz="1200" dirty="0">
                <a:latin typeface="+mj-lt"/>
              </a:rPr>
              <a:t>, Microsoft Cognitive Toolkit, or </a:t>
            </a:r>
            <a:r>
              <a:rPr lang="en-US" altLang="zh-CN" sz="1200" dirty="0" err="1">
                <a:latin typeface="+mj-lt"/>
              </a:rPr>
              <a:t>Theano</a:t>
            </a:r>
            <a:r>
              <a:rPr lang="en-US" altLang="zh-CN" sz="1200" dirty="0">
                <a:latin typeface="+mj-lt"/>
              </a:rPr>
              <a:t>. </a:t>
            </a:r>
          </a:p>
          <a:p>
            <a:pPr>
              <a:buFont typeface="+mj-lt"/>
              <a:buAutoNum type="arabicPeriod"/>
            </a:pPr>
            <a:r>
              <a:rPr lang="en-US" altLang="zh-CN" sz="1600" dirty="0" err="1">
                <a:latin typeface="+mj-lt"/>
              </a:rPr>
              <a:t>OpenCV</a:t>
            </a:r>
            <a:endParaRPr lang="en-US" altLang="zh-CN" sz="1600" dirty="0">
              <a:latin typeface="+mj-lt"/>
            </a:endParaRPr>
          </a:p>
          <a:p>
            <a:pPr lvl="1"/>
            <a:r>
              <a:rPr lang="en-US" altLang="zh-CN" sz="1200" dirty="0" err="1">
                <a:latin typeface="+mj-lt"/>
              </a:rPr>
              <a:t>OpenCV</a:t>
            </a:r>
            <a:r>
              <a:rPr lang="en-US" altLang="zh-CN" sz="1200" dirty="0">
                <a:latin typeface="+mj-lt"/>
              </a:rPr>
              <a:t> is a library of programming functions mainly aimed at real-time computer vision. </a:t>
            </a:r>
          </a:p>
          <a:p>
            <a:pPr>
              <a:buFont typeface="+mj-lt"/>
              <a:buAutoNum type="arabicPeriod"/>
            </a:pPr>
            <a:r>
              <a:rPr lang="en-US" altLang="zh-CN" sz="1600" dirty="0" err="1">
                <a:latin typeface="+mj-lt"/>
              </a:rPr>
              <a:t>PyCharm</a:t>
            </a:r>
            <a:endParaRPr lang="en-US" altLang="zh-CN" sz="1600" dirty="0">
              <a:latin typeface="+mj-lt"/>
            </a:endParaRPr>
          </a:p>
          <a:p>
            <a:pPr lvl="1"/>
            <a:r>
              <a:rPr lang="en-US" altLang="zh-CN" sz="1200" dirty="0">
                <a:latin typeface="+mj-lt"/>
              </a:rPr>
              <a:t>IDE (this is the student choice)</a:t>
            </a:r>
          </a:p>
          <a:p>
            <a:pPr lvl="1"/>
            <a:r>
              <a:rPr lang="en-US" altLang="zh-CN" sz="1200" dirty="0">
                <a:latin typeface="+mj-lt"/>
              </a:rPr>
              <a:t>For myself , I love to use Visual Studio Code (free) or Sublime (non-free) more </a:t>
            </a:r>
          </a:p>
        </p:txBody>
      </p:sp>
      <p:pic>
        <p:nvPicPr>
          <p:cNvPr id="30722" name="Picture 2" descr="TensorFlow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000" y="1267201"/>
            <a:ext cx="619199" cy="51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04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b="1" u="sng" dirty="0">
                <a:latin typeface="+mj-lt"/>
              </a:rPr>
              <a:t>Windows Operating System</a:t>
            </a:r>
          </a:p>
          <a:p>
            <a:r>
              <a:rPr lang="en-US" altLang="zh-CN" sz="1600" dirty="0">
                <a:latin typeface="+mj-lt"/>
              </a:rPr>
              <a:t>Go to URL: </a:t>
            </a:r>
            <a:r>
              <a:rPr lang="en-US" altLang="zh-CN" sz="1600" dirty="0">
                <a:latin typeface="+mj-lt"/>
                <a:hlinkClick r:id="rId2"/>
              </a:rPr>
              <a:t>https://repo.anaconda.com/archive/</a:t>
            </a:r>
            <a:r>
              <a:rPr lang="en-US" altLang="zh-CN" sz="1600" dirty="0">
                <a:latin typeface="+mj-lt"/>
              </a:rPr>
              <a:t> and choose the follow option </a:t>
            </a:r>
            <a:r>
              <a:rPr lang="en-US" altLang="zh-CN" sz="1600" b="1" dirty="0">
                <a:latin typeface="+mj-lt"/>
              </a:rPr>
              <a:t>Anaconda3-5.2.0-Windows-x86_64.exe</a:t>
            </a:r>
            <a:r>
              <a:rPr lang="en-US" altLang="zh-CN" sz="1600" dirty="0">
                <a:latin typeface="+mj-lt"/>
              </a:rPr>
              <a:t>:</a:t>
            </a:r>
          </a:p>
          <a:p>
            <a:endParaRPr lang="en-US" altLang="zh-CN" sz="1600" dirty="0">
              <a:latin typeface="+mj-lt"/>
            </a:endParaRPr>
          </a:p>
          <a:p>
            <a:endParaRPr lang="en-US" altLang="zh-CN" sz="1600" dirty="0">
              <a:latin typeface="+mj-lt"/>
            </a:endParaRPr>
          </a:p>
          <a:p>
            <a:endParaRPr lang="en-US" altLang="zh-CN" sz="1600" dirty="0">
              <a:latin typeface="+mj-lt"/>
            </a:endParaRPr>
          </a:p>
          <a:p>
            <a:pPr marL="0" indent="0">
              <a:buNone/>
            </a:pPr>
            <a:r>
              <a:rPr lang="en-US" altLang="zh-CN" sz="1600" b="1" u="sng" dirty="0">
                <a:latin typeface="+mj-lt"/>
              </a:rPr>
              <a:t>Macintosh Operating System</a:t>
            </a:r>
          </a:p>
          <a:p>
            <a:pPr lvl="0"/>
            <a:r>
              <a:rPr lang="en-US" altLang="zh-CN" sz="1600" dirty="0">
                <a:latin typeface="+mj-lt"/>
                <a:sym typeface="Arial"/>
              </a:rPr>
              <a:t>Go to URL: </a:t>
            </a:r>
            <a:r>
              <a:rPr lang="en-US" altLang="zh-CN" sz="1600" dirty="0">
                <a:latin typeface="+mj-lt"/>
                <a:sym typeface="Arial"/>
                <a:hlinkClick r:id="rId2"/>
              </a:rPr>
              <a:t>https://repo.anaconda.com/archive/</a:t>
            </a:r>
            <a:r>
              <a:rPr lang="en-US" altLang="zh-CN" sz="1600" dirty="0">
                <a:latin typeface="+mj-lt"/>
                <a:sym typeface="Arial"/>
              </a:rPr>
              <a:t> and choose the follow option </a:t>
            </a:r>
            <a:r>
              <a:rPr lang="en-US" altLang="zh-CN" sz="1600" b="1" dirty="0">
                <a:latin typeface="+mj-lt"/>
                <a:sym typeface="Arial"/>
              </a:rPr>
              <a:t>Anaconda3-5.2.0-MacOSX-x86_64.pkg</a:t>
            </a:r>
            <a:r>
              <a:rPr lang="en-US" altLang="zh-CN" sz="1600" dirty="0">
                <a:latin typeface="+mj-lt"/>
                <a:sym typeface="Arial"/>
              </a:rPr>
              <a:t>:</a:t>
            </a:r>
          </a:p>
          <a:p>
            <a:pPr marL="0" indent="0">
              <a:buNone/>
            </a:pPr>
            <a:endParaRPr lang="en-US" altLang="zh-CN" sz="1600" dirty="0">
              <a:latin typeface="+mj-lt"/>
            </a:endParaRPr>
          </a:p>
          <a:p>
            <a:endParaRPr lang="en-US" altLang="zh-CN" sz="1600" dirty="0">
              <a:latin typeface="+mj-lt"/>
            </a:endParaRPr>
          </a:p>
          <a:p>
            <a:r>
              <a:rPr lang="en-US" altLang="zh-CN" sz="1600" dirty="0">
                <a:latin typeface="+mj-lt"/>
              </a:rPr>
              <a:t>Do not install the latest version since the latest version may have problem to be used with other packages. </a:t>
            </a:r>
          </a:p>
          <a:p>
            <a:pPr lvl="1"/>
            <a:endParaRPr lang="en-US" altLang="zh-CN" sz="1200" dirty="0">
              <a:latin typeface="+mj-lt"/>
            </a:endParaRPr>
          </a:p>
        </p:txBody>
      </p:sp>
      <p:pic>
        <p:nvPicPr>
          <p:cNvPr id="4" name="图片 3">
            <a:extLst>
              <a:ext uri="{FF2B5EF4-FFF2-40B4-BE49-F238E27FC236}">
                <a16:creationId xmlns:a16="http://schemas.microsoft.com/office/drawing/2014/main" id="{802CD796-2CDF-4B27-AF5F-FCBBE7FA95E1}"/>
              </a:ext>
            </a:extLst>
          </p:cNvPr>
          <p:cNvPicPr/>
          <p:nvPr/>
        </p:nvPicPr>
        <p:blipFill>
          <a:blip r:embed="rId3"/>
          <a:stretch>
            <a:fillRect/>
          </a:stretch>
        </p:blipFill>
        <p:spPr>
          <a:xfrm>
            <a:off x="5207000" y="1181793"/>
            <a:ext cx="3658723" cy="1345710"/>
          </a:xfrm>
          <a:prstGeom prst="rect">
            <a:avLst/>
          </a:prstGeom>
        </p:spPr>
      </p:pic>
    </p:spTree>
    <p:extLst>
      <p:ext uri="{BB962C8B-B14F-4D97-AF65-F5344CB8AC3E}">
        <p14:creationId xmlns:p14="http://schemas.microsoft.com/office/powerpoint/2010/main" val="1899680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(Windows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click next and click “Add Anaconda to my PATH environment variable” in Advanced installation Options </a:t>
            </a:r>
          </a:p>
          <a:p>
            <a:endParaRPr lang="en-US" altLang="zh-CN" sz="1600" dirty="0">
              <a:latin typeface="+mj-lt"/>
            </a:endParaRPr>
          </a:p>
        </p:txBody>
      </p:sp>
      <p:pic>
        <p:nvPicPr>
          <p:cNvPr id="5" name="图片 3">
            <a:extLst>
              <a:ext uri="{FF2B5EF4-FFF2-40B4-BE49-F238E27FC236}">
                <a16:creationId xmlns:a16="http://schemas.microsoft.com/office/drawing/2014/main" id="{29EBFDF5-D4B0-410D-8B72-D40FA01536C8}"/>
              </a:ext>
            </a:extLst>
          </p:cNvPr>
          <p:cNvPicPr>
            <a:picLocks noChangeAspect="1"/>
          </p:cNvPicPr>
          <p:nvPr/>
        </p:nvPicPr>
        <p:blipFill>
          <a:blip r:embed="rId2"/>
          <a:stretch>
            <a:fillRect/>
          </a:stretch>
        </p:blipFill>
        <p:spPr>
          <a:xfrm>
            <a:off x="2422284" y="1190888"/>
            <a:ext cx="4315858" cy="3374762"/>
          </a:xfrm>
          <a:prstGeom prst="rect">
            <a:avLst/>
          </a:prstGeom>
        </p:spPr>
      </p:pic>
      <p:sp>
        <p:nvSpPr>
          <p:cNvPr id="3" name="Rectangle 2"/>
          <p:cNvSpPr/>
          <p:nvPr/>
        </p:nvSpPr>
        <p:spPr>
          <a:xfrm>
            <a:off x="2813050" y="2171700"/>
            <a:ext cx="36195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94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81250" y="922668"/>
            <a:ext cx="4824997" cy="435599"/>
          </a:xfrm>
        </p:spPr>
        <p:txBody>
          <a:bodyPr/>
          <a:lstStyle/>
          <a:p>
            <a:r>
              <a:rPr lang="zh-CN" altLang="en-US" dirty="0">
                <a:solidFill>
                  <a:srgbClr val="0000CC"/>
                </a:solidFill>
                <a:latin typeface="黑体" panose="02010609060101010101" pitchFamily="49" charset="-122"/>
                <a:ea typeface="黑体" panose="02010609060101010101" pitchFamily="49" charset="-122"/>
              </a:rPr>
              <a:t>充分利用“一个平台”的优势，实现物联网模块深度融合</a:t>
            </a:r>
            <a:endParaRPr lang="en-US" dirty="0"/>
          </a:p>
        </p:txBody>
      </p:sp>
      <p:sp>
        <p:nvSpPr>
          <p:cNvPr id="7" name="Text Placeholder 6"/>
          <p:cNvSpPr>
            <a:spLocks noGrp="1"/>
          </p:cNvSpPr>
          <p:nvPr>
            <p:ph type="body" idx="1"/>
          </p:nvPr>
        </p:nvSpPr>
        <p:spPr/>
        <p:txBody>
          <a:bodyPr/>
          <a:lstStyle/>
          <a:p>
            <a:pPr marL="342900" indent="-342900">
              <a:spcBef>
                <a:spcPts val="1200"/>
              </a:spcBef>
              <a:buFont typeface="Arial" panose="020B0604020202020204" pitchFamily="34" charset="0"/>
              <a:buChar char="•"/>
            </a:pPr>
            <a:r>
              <a:rPr lang="zh-CN" altLang="en-US" sz="1600" dirty="0">
                <a:solidFill>
                  <a:srgbClr val="0000CC"/>
                </a:solidFill>
                <a:latin typeface="黑体" panose="02010609060101010101" pitchFamily="49" charset="-122"/>
                <a:ea typeface="黑体" panose="02010609060101010101" pitchFamily="49" charset="-122"/>
              </a:rPr>
              <a:t>立足</a:t>
            </a:r>
            <a:r>
              <a:rPr lang="zh-CN" altLang="zh-CN" sz="1600" dirty="0">
                <a:solidFill>
                  <a:srgbClr val="0000CC"/>
                </a:solidFill>
                <a:latin typeface="黑体" panose="02010609060101010101" pitchFamily="49" charset="-122"/>
                <a:ea typeface="黑体" panose="02010609060101010101" pitchFamily="49" charset="-122"/>
              </a:rPr>
              <a:t>新的高度和战略布局</a:t>
            </a:r>
            <a:r>
              <a:rPr lang="zh-CN" altLang="en-US" sz="1600" dirty="0">
                <a:solidFill>
                  <a:srgbClr val="0000CC"/>
                </a:solidFill>
                <a:latin typeface="黑体" panose="02010609060101010101" pitchFamily="49" charset="-122"/>
                <a:ea typeface="黑体" panose="02010609060101010101" pitchFamily="49" charset="-122"/>
              </a:rPr>
              <a:t>，澳门大学为澳门物联网技术的持续发展及多学科的交叉融合奠定良好基础。</a:t>
            </a:r>
            <a:r>
              <a:rPr lang="zh-CN" altLang="en-US" sz="1600" dirty="0">
                <a:solidFill>
                  <a:srgbClr val="C00000"/>
                </a:solidFill>
                <a:latin typeface="黑体" panose="02010609060101010101" pitchFamily="49" charset="-122"/>
                <a:ea typeface="黑体" panose="02010609060101010101" pitchFamily="49" charset="-122"/>
              </a:rPr>
              <a:t>澳门大学</a:t>
            </a:r>
            <a:r>
              <a:rPr lang="zh-CN" altLang="en-US" sz="1600" b="1" dirty="0">
                <a:solidFill>
                  <a:srgbClr val="C00000"/>
                </a:solidFill>
                <a:latin typeface="黑体" panose="02010609060101010101" pitchFamily="49" charset="-122"/>
                <a:ea typeface="黑体" panose="02010609060101010101" pitchFamily="49" charset="-122"/>
              </a:rPr>
              <a:t>宋永华</a:t>
            </a:r>
            <a:r>
              <a:rPr lang="zh-CN" altLang="en-US" sz="1600" dirty="0">
                <a:solidFill>
                  <a:srgbClr val="C00000"/>
                </a:solidFill>
                <a:latin typeface="黑体" panose="02010609060101010101" pitchFamily="49" charset="-122"/>
                <a:ea typeface="黑体" panose="02010609060101010101" pitchFamily="49" charset="-122"/>
              </a:rPr>
              <a:t>教授长期引领能源物联网领域，做出开创性的重大贡献，在智能交通物联网等领域成果丰硕，在海内外享有盛誉，是广受尊重的行业领导人。</a:t>
            </a:r>
            <a:r>
              <a:rPr lang="zh-CN" altLang="en-US" sz="1600" dirty="0">
                <a:latin typeface="黑体" panose="02010609060101010101" pitchFamily="49" charset="-122"/>
                <a:ea typeface="黑体" panose="02010609060101010101" pitchFamily="49" charset="-122"/>
              </a:rPr>
              <a:t>在物联网其他关键技术领域，如传感、标签、识别、定位、追踪、数据分析等，澳门大学均有优异的本土研究团队。</a:t>
            </a:r>
            <a:endParaRPr lang="en-US" altLang="zh-CN" sz="1600" dirty="0">
              <a:latin typeface="黑体" panose="02010609060101010101" pitchFamily="49" charset="-122"/>
              <a:ea typeface="黑体" panose="02010609060101010101" pitchFamily="49" charset="-122"/>
            </a:endParaRPr>
          </a:p>
          <a:p>
            <a:pPr marL="342900" indent="-342900">
              <a:spcBef>
                <a:spcPts val="1200"/>
              </a:spcBef>
              <a:buFont typeface="Arial" panose="020B0604020202020204" pitchFamily="34" charset="0"/>
              <a:buChar char="•"/>
            </a:pPr>
            <a:r>
              <a:rPr lang="zh-CN" altLang="en-US" sz="1600" dirty="0">
                <a:solidFill>
                  <a:srgbClr val="0000CC"/>
                </a:solidFill>
                <a:latin typeface="黑体" panose="02010609060101010101" pitchFamily="49" charset="-122"/>
                <a:ea typeface="黑体" panose="02010609060101010101" pitchFamily="49" charset="-122"/>
              </a:rPr>
              <a:t>协助</a:t>
            </a:r>
            <a:r>
              <a:rPr lang="zh-TW" altLang="zh-CN" sz="1600" dirty="0">
                <a:solidFill>
                  <a:srgbClr val="0000CC"/>
                </a:solidFill>
                <a:latin typeface="黑体" panose="02010609060101010101" pitchFamily="49" charset="-122"/>
                <a:ea typeface="黑体" panose="02010609060101010101" pitchFamily="49" charset="-122"/>
              </a:rPr>
              <a:t>市民上升流动</a:t>
            </a:r>
            <a:r>
              <a:rPr lang="zh-CN" altLang="en-US" sz="1600" dirty="0">
                <a:solidFill>
                  <a:srgbClr val="0000CC"/>
                </a:solidFill>
                <a:latin typeface="黑体" panose="02010609060101010101" pitchFamily="49" charset="-122"/>
                <a:ea typeface="黑体" panose="02010609060101010101" pitchFamily="49" charset="-122"/>
              </a:rPr>
              <a:t>，培养和积累物联网技术和人才</a:t>
            </a:r>
            <a:r>
              <a:rPr lang="zh-CN" altLang="en-US" sz="1600" dirty="0">
                <a:latin typeface="黑体" panose="02010609060101010101" pitchFamily="49" charset="-122"/>
                <a:ea typeface="黑体" panose="02010609060101010101" pitchFamily="49" charset="-122"/>
              </a:rPr>
              <a:t>。在澳门本地拟建立一个高质量的技术及人力资源平台，包括软件设计和测试设备的硬件平台，多方位培养建设澳门、服务国家的高素质人才，为支撑粤港澳大湾区的经济增长提供有力的人才储备</a:t>
            </a:r>
            <a:endParaRPr lang="en-US" sz="1600" dirty="0"/>
          </a:p>
        </p:txBody>
      </p:sp>
      <p:pic>
        <p:nvPicPr>
          <p:cNvPr id="8" name="Picture 14">
            <a:extLst>
              <a:ext uri="{FF2B5EF4-FFF2-40B4-BE49-F238E27FC236}">
                <a16:creationId xmlns:a16="http://schemas.microsoft.com/office/drawing/2014/main" id="{1F0E8305-64C7-4F12-8592-024E13036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434" y="0"/>
            <a:ext cx="2801566" cy="1413941"/>
          </a:xfrm>
          <a:prstGeom prst="rect">
            <a:avLst/>
          </a:prstGeom>
        </p:spPr>
      </p:pic>
    </p:spTree>
    <p:extLst>
      <p:ext uri="{BB962C8B-B14F-4D97-AF65-F5344CB8AC3E}">
        <p14:creationId xmlns:p14="http://schemas.microsoft.com/office/powerpoint/2010/main" val="3921064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(Windows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click Install and click ‘Skip’</a:t>
            </a:r>
          </a:p>
        </p:txBody>
      </p:sp>
      <p:pic>
        <p:nvPicPr>
          <p:cNvPr id="6" name="图片 3">
            <a:extLst>
              <a:ext uri="{FF2B5EF4-FFF2-40B4-BE49-F238E27FC236}">
                <a16:creationId xmlns:a16="http://schemas.microsoft.com/office/drawing/2014/main" id="{ED708C2C-C798-423D-B324-2D12E4A405F7}"/>
              </a:ext>
            </a:extLst>
          </p:cNvPr>
          <p:cNvPicPr>
            <a:picLocks noChangeAspect="1"/>
          </p:cNvPicPr>
          <p:nvPr/>
        </p:nvPicPr>
        <p:blipFill>
          <a:blip r:embed="rId2"/>
          <a:stretch>
            <a:fillRect/>
          </a:stretch>
        </p:blipFill>
        <p:spPr>
          <a:xfrm>
            <a:off x="220824" y="926148"/>
            <a:ext cx="3889535" cy="3417886"/>
          </a:xfrm>
          <a:prstGeom prst="rect">
            <a:avLst/>
          </a:prstGeom>
        </p:spPr>
      </p:pic>
      <p:pic>
        <p:nvPicPr>
          <p:cNvPr id="7" name="图片 4">
            <a:extLst>
              <a:ext uri="{FF2B5EF4-FFF2-40B4-BE49-F238E27FC236}">
                <a16:creationId xmlns:a16="http://schemas.microsoft.com/office/drawing/2014/main" id="{156FF9B8-49C7-4903-9B84-3F2B3D2EBB19}"/>
              </a:ext>
            </a:extLst>
          </p:cNvPr>
          <p:cNvPicPr>
            <a:picLocks noChangeAspect="1"/>
          </p:cNvPicPr>
          <p:nvPr/>
        </p:nvPicPr>
        <p:blipFill>
          <a:blip r:embed="rId3"/>
          <a:stretch>
            <a:fillRect/>
          </a:stretch>
        </p:blipFill>
        <p:spPr>
          <a:xfrm>
            <a:off x="4684391" y="926148"/>
            <a:ext cx="3889535" cy="3417886"/>
          </a:xfrm>
          <a:prstGeom prst="rect">
            <a:avLst/>
          </a:prstGeom>
        </p:spPr>
      </p:pic>
    </p:spTree>
    <p:extLst>
      <p:ext uri="{BB962C8B-B14F-4D97-AF65-F5344CB8AC3E}">
        <p14:creationId xmlns:p14="http://schemas.microsoft.com/office/powerpoint/2010/main" val="205501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(Windows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Click Finish to end installation process</a:t>
            </a:r>
          </a:p>
        </p:txBody>
      </p:sp>
      <p:pic>
        <p:nvPicPr>
          <p:cNvPr id="8" name="图片 4">
            <a:extLst>
              <a:ext uri="{FF2B5EF4-FFF2-40B4-BE49-F238E27FC236}">
                <a16:creationId xmlns:a16="http://schemas.microsoft.com/office/drawing/2014/main" id="{AD17B145-1E39-4038-9B84-D71E17AF5A63}"/>
              </a:ext>
            </a:extLst>
          </p:cNvPr>
          <p:cNvPicPr>
            <a:picLocks noChangeAspect="1"/>
          </p:cNvPicPr>
          <p:nvPr/>
        </p:nvPicPr>
        <p:blipFill>
          <a:blip r:embed="rId2"/>
          <a:stretch>
            <a:fillRect/>
          </a:stretch>
        </p:blipFill>
        <p:spPr>
          <a:xfrm>
            <a:off x="2381458" y="1085541"/>
            <a:ext cx="3984844" cy="3073709"/>
          </a:xfrm>
          <a:prstGeom prst="rect">
            <a:avLst/>
          </a:prstGeom>
        </p:spPr>
      </p:pic>
    </p:spTree>
    <p:extLst>
      <p:ext uri="{BB962C8B-B14F-4D97-AF65-F5344CB8AC3E}">
        <p14:creationId xmlns:p14="http://schemas.microsoft.com/office/powerpoint/2010/main" val="284765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(MAC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click </a:t>
            </a:r>
            <a:r>
              <a:rPr lang="en-US" altLang="zh-CN" sz="1600" b="1" dirty="0">
                <a:latin typeface="+mj-lt"/>
              </a:rPr>
              <a:t>Anaconda3-5.2.0-MacOSX-x86_64.pkg </a:t>
            </a:r>
            <a:r>
              <a:rPr lang="en-US" altLang="zh-CN" sz="1600" dirty="0">
                <a:latin typeface="+mj-lt"/>
              </a:rPr>
              <a:t>and you can click “next” directly in dialog ‘Introduction’, ’Read Me’, ‘License’ and choose ‘Install for me only’ in dialog ‘Destination Select’:</a:t>
            </a:r>
          </a:p>
          <a:p>
            <a:r>
              <a:rPr lang="en-US" altLang="zh-CN" sz="1600" dirty="0">
                <a:latin typeface="+mj-lt"/>
              </a:rPr>
              <a:t>Note: if there is any warning message ‘</a:t>
            </a:r>
            <a:r>
              <a:rPr lang="en-US" altLang="zh-CN" sz="1600" u="sng" dirty="0">
                <a:latin typeface="+mj-lt"/>
              </a:rPr>
              <a:t>You cannot install Anaconda in this location</a:t>
            </a:r>
            <a:r>
              <a:rPr lang="en-US" altLang="zh-CN" sz="1600" dirty="0">
                <a:latin typeface="+mj-lt"/>
              </a:rPr>
              <a:t>’, Reselect ‘ Install for me only’ and click dialog ‘next’.</a:t>
            </a:r>
          </a:p>
        </p:txBody>
      </p:sp>
      <p:pic>
        <p:nvPicPr>
          <p:cNvPr id="6" name="图片 3" descr="preview">
            <a:extLst>
              <a:ext uri="{FF2B5EF4-FFF2-40B4-BE49-F238E27FC236}">
                <a16:creationId xmlns:a16="http://schemas.microsoft.com/office/drawing/2014/main" id="{A688605A-BEDE-484F-AC06-F4AFA2AC58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877863"/>
            <a:ext cx="4301416" cy="2997941"/>
          </a:xfrm>
          <a:prstGeom prst="rect">
            <a:avLst/>
          </a:prstGeom>
          <a:noFill/>
          <a:ln>
            <a:noFill/>
          </a:ln>
        </p:spPr>
      </p:pic>
    </p:spTree>
    <p:extLst>
      <p:ext uri="{BB962C8B-B14F-4D97-AF65-F5344CB8AC3E}">
        <p14:creationId xmlns:p14="http://schemas.microsoft.com/office/powerpoint/2010/main" val="2046312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(MAC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In dialog ‘Installation Type’. You can change the installation location by clicking "Change Install Location". The standard installation path is in the user's home directory. I did not change the installation location in this step. If you choose the default installation path, just click "Install" to install.</a:t>
            </a:r>
          </a:p>
          <a:p>
            <a:endParaRPr lang="en-US" altLang="zh-CN" sz="1600" dirty="0">
              <a:latin typeface="+mj-lt"/>
            </a:endParaRPr>
          </a:p>
        </p:txBody>
      </p:sp>
      <p:pic>
        <p:nvPicPr>
          <p:cNvPr id="5" name="图片 3" descr="preview">
            <a:extLst>
              <a:ext uri="{FF2B5EF4-FFF2-40B4-BE49-F238E27FC236}">
                <a16:creationId xmlns:a16="http://schemas.microsoft.com/office/drawing/2014/main" id="{B2745FAB-2DB7-45B1-B8C4-C112AEA12E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4929" y="1673225"/>
            <a:ext cx="4584976" cy="3209925"/>
          </a:xfrm>
          <a:prstGeom prst="rect">
            <a:avLst/>
          </a:prstGeom>
          <a:noFill/>
          <a:ln>
            <a:noFill/>
          </a:ln>
        </p:spPr>
      </p:pic>
    </p:spTree>
    <p:extLst>
      <p:ext uri="{BB962C8B-B14F-4D97-AF65-F5344CB8AC3E}">
        <p14:creationId xmlns:p14="http://schemas.microsoft.com/office/powerpoint/2010/main" val="3658091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(MAC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sz="1600" dirty="0">
                <a:latin typeface="+mj-lt"/>
              </a:rPr>
              <a:t>Wait for the "Installation" section to end. If you see "The installation was completed successfully." in the "Summary" section, the installation is successful. Click "Close" to close the dialog box.</a:t>
            </a:r>
          </a:p>
          <a:p>
            <a:endParaRPr lang="en-US" altLang="zh-CN" sz="1600" dirty="0">
              <a:latin typeface="+mj-lt"/>
            </a:endParaRPr>
          </a:p>
        </p:txBody>
      </p:sp>
      <p:pic>
        <p:nvPicPr>
          <p:cNvPr id="6" name="图片 3" descr="https://pic4.zhimg.com/80/v2-350eb6c43436428caf84671592024c93_hd.jpg">
            <a:extLst>
              <a:ext uri="{FF2B5EF4-FFF2-40B4-BE49-F238E27FC236}">
                <a16:creationId xmlns:a16="http://schemas.microsoft.com/office/drawing/2014/main" id="{4D316184-425E-4E20-A1EC-9B5147C5E0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8195" y="1190547"/>
            <a:ext cx="5274310" cy="3673475"/>
          </a:xfrm>
          <a:prstGeom prst="rect">
            <a:avLst/>
          </a:prstGeom>
          <a:noFill/>
          <a:ln>
            <a:noFill/>
          </a:ln>
        </p:spPr>
      </p:pic>
    </p:spTree>
    <p:extLst>
      <p:ext uri="{BB962C8B-B14F-4D97-AF65-F5344CB8AC3E}">
        <p14:creationId xmlns:p14="http://schemas.microsoft.com/office/powerpoint/2010/main" val="492694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sz="2400" u="sng" dirty="0">
                <a:latin typeface="+mj-lt"/>
              </a:rPr>
              <a:t>Install Anaconda (MAC Operating System)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CN" dirty="0">
                <a:latin typeface="+mj-lt"/>
              </a:rPr>
              <a:t>Set anaconda environment</a:t>
            </a:r>
          </a:p>
          <a:p>
            <a:pPr lvl="1"/>
            <a:r>
              <a:rPr lang="en-US" altLang="zh-CN" dirty="0">
                <a:latin typeface="+mj-lt"/>
              </a:rPr>
              <a:t>Input the following command in Terminal:</a:t>
            </a:r>
          </a:p>
          <a:p>
            <a:pPr marL="914400" lvl="2" indent="0">
              <a:buNone/>
            </a:pPr>
            <a:r>
              <a:rPr lang="en-US" altLang="zh-CN" dirty="0">
                <a:solidFill>
                  <a:srgbClr val="FF0000"/>
                </a:solidFill>
                <a:latin typeface="Courier New" panose="02070309020205020404" pitchFamily="49" charset="0"/>
                <a:cs typeface="Courier New" panose="02070309020205020404" pitchFamily="49" charset="0"/>
              </a:rPr>
              <a:t>vim ~/.</a:t>
            </a:r>
            <a:r>
              <a:rPr lang="en-US" altLang="zh-CN" dirty="0" err="1">
                <a:solidFill>
                  <a:srgbClr val="FF0000"/>
                </a:solidFill>
                <a:latin typeface="Courier New" panose="02070309020205020404" pitchFamily="49" charset="0"/>
                <a:cs typeface="Courier New" panose="02070309020205020404" pitchFamily="49" charset="0"/>
              </a:rPr>
              <a:t>bash_profile</a:t>
            </a:r>
            <a:endParaRPr lang="en-US" altLang="zh-CN" dirty="0">
              <a:solidFill>
                <a:srgbClr val="FF0000"/>
              </a:solidFill>
              <a:latin typeface="Courier New" panose="02070309020205020404" pitchFamily="49" charset="0"/>
              <a:cs typeface="Courier New" panose="02070309020205020404" pitchFamily="49" charset="0"/>
            </a:endParaRPr>
          </a:p>
          <a:p>
            <a:pPr marL="914400" lvl="2" indent="0">
              <a:buNone/>
            </a:pPr>
            <a:r>
              <a:rPr lang="zh-CN" altLang="en-US" dirty="0">
                <a:latin typeface="+mj-lt"/>
              </a:rPr>
              <a:t>（</a:t>
            </a:r>
            <a:r>
              <a:rPr lang="en-US" altLang="zh-CN" dirty="0">
                <a:latin typeface="+mj-lt"/>
              </a:rPr>
              <a:t>input :</a:t>
            </a:r>
            <a:r>
              <a:rPr lang="en-US" altLang="zh-CN" dirty="0" err="1">
                <a:latin typeface="+mj-lt"/>
              </a:rPr>
              <a:t>i</a:t>
            </a:r>
            <a:r>
              <a:rPr lang="en-US" altLang="zh-CN" dirty="0">
                <a:latin typeface="+mj-lt"/>
              </a:rPr>
              <a:t> to enter edit mode</a:t>
            </a:r>
            <a:r>
              <a:rPr lang="zh-CN" altLang="en-US" dirty="0">
                <a:latin typeface="+mj-lt"/>
              </a:rPr>
              <a:t>）</a:t>
            </a:r>
            <a:endParaRPr lang="en-US" altLang="zh-CN" dirty="0">
              <a:latin typeface="+mj-lt"/>
            </a:endParaRPr>
          </a:p>
          <a:p>
            <a:pPr marL="914400" lvl="2" indent="0">
              <a:buNone/>
            </a:pPr>
            <a:r>
              <a:rPr lang="en-US" altLang="zh-CN" dirty="0">
                <a:solidFill>
                  <a:srgbClr val="FF0000"/>
                </a:solidFill>
                <a:latin typeface="Courier New" panose="02070309020205020404" pitchFamily="49" charset="0"/>
                <a:cs typeface="Courier New" panose="02070309020205020404" pitchFamily="49" charset="0"/>
              </a:rPr>
              <a:t>alias python=/Users/(your location)/anaconda3/bin/python3.6</a:t>
            </a:r>
          </a:p>
          <a:p>
            <a:pPr marL="914400" lvl="2" indent="0">
              <a:buNone/>
            </a:pPr>
            <a:r>
              <a:rPr lang="en-US" altLang="zh-CN" dirty="0">
                <a:latin typeface="+mj-lt"/>
              </a:rPr>
              <a:t>(input ESC to quit edit mode and input :</a:t>
            </a:r>
            <a:r>
              <a:rPr lang="en-US" altLang="zh-CN" dirty="0" err="1">
                <a:latin typeface="+mj-lt"/>
              </a:rPr>
              <a:t>wq</a:t>
            </a:r>
            <a:r>
              <a:rPr lang="en-US" altLang="zh-CN" dirty="0">
                <a:latin typeface="+mj-lt"/>
              </a:rPr>
              <a:t> to save and quit)</a:t>
            </a:r>
          </a:p>
          <a:p>
            <a:pPr marL="914400" lvl="2" indent="0">
              <a:buNone/>
            </a:pPr>
            <a:r>
              <a:rPr lang="en-US" altLang="zh-CN" dirty="0">
                <a:solidFill>
                  <a:srgbClr val="FF0000"/>
                </a:solidFill>
                <a:latin typeface="Courier New" panose="02070309020205020404" pitchFamily="49" charset="0"/>
                <a:cs typeface="Courier New" panose="02070309020205020404" pitchFamily="49" charset="0"/>
              </a:rPr>
              <a:t>source ~/.</a:t>
            </a:r>
            <a:r>
              <a:rPr lang="en-US" altLang="zh-CN" dirty="0" err="1">
                <a:solidFill>
                  <a:srgbClr val="FF0000"/>
                </a:solidFill>
                <a:latin typeface="Courier New" panose="02070309020205020404" pitchFamily="49" charset="0"/>
                <a:cs typeface="Courier New" panose="02070309020205020404" pitchFamily="49" charset="0"/>
              </a:rPr>
              <a:t>bash_profile</a:t>
            </a:r>
            <a:endParaRPr lang="en-US" altLang="zh-CN" dirty="0">
              <a:solidFill>
                <a:srgbClr val="FF0000"/>
              </a:solidFill>
              <a:latin typeface="Courier New" panose="02070309020205020404" pitchFamily="49" charset="0"/>
              <a:cs typeface="Courier New" panose="02070309020205020404" pitchFamily="49" charset="0"/>
            </a:endParaRPr>
          </a:p>
        </p:txBody>
      </p:sp>
      <p:pic>
        <p:nvPicPr>
          <p:cNvPr id="5" name="图片 4"/>
          <p:cNvPicPr>
            <a:picLocks noChangeAspect="1"/>
          </p:cNvPicPr>
          <p:nvPr/>
        </p:nvPicPr>
        <p:blipFill>
          <a:blip r:embed="rId2"/>
          <a:stretch>
            <a:fillRect/>
          </a:stretch>
        </p:blipFill>
        <p:spPr>
          <a:xfrm>
            <a:off x="4111745" y="2603445"/>
            <a:ext cx="4636015" cy="2395275"/>
          </a:xfrm>
          <a:prstGeom prst="rect">
            <a:avLst/>
          </a:prstGeom>
        </p:spPr>
      </p:pic>
    </p:spTree>
    <p:extLst>
      <p:ext uri="{BB962C8B-B14F-4D97-AF65-F5344CB8AC3E}">
        <p14:creationId xmlns:p14="http://schemas.microsoft.com/office/powerpoint/2010/main" val="4094731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pip</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u="sng" dirty="0">
                <a:latin typeface="+mj-lt"/>
              </a:rPr>
              <a:t>Windows Operating System</a:t>
            </a:r>
          </a:p>
          <a:p>
            <a:r>
              <a:rPr lang="en-US" altLang="zh-CN" sz="1600" dirty="0">
                <a:latin typeface="+mj-lt"/>
              </a:rPr>
              <a:t>Click the </a:t>
            </a:r>
            <a:r>
              <a:rPr lang="en-US" altLang="zh-CN" sz="1600" dirty="0">
                <a:latin typeface="+mj-lt"/>
                <a:hlinkClick r:id="rId2"/>
              </a:rPr>
              <a:t>https://bootstrap.pypa.io/get-pip.py</a:t>
            </a:r>
            <a:r>
              <a:rPr lang="en-US" altLang="zh-CN" sz="1600" dirty="0">
                <a:latin typeface="+mj-lt"/>
              </a:rPr>
              <a:t> to download the get-pip file</a:t>
            </a:r>
          </a:p>
          <a:p>
            <a:r>
              <a:rPr lang="en-US" altLang="zh-CN" sz="1600" dirty="0">
                <a:latin typeface="+mj-lt"/>
              </a:rPr>
              <a:t>Then run the following in </a:t>
            </a:r>
            <a:r>
              <a:rPr lang="en-US" altLang="zh-CN" sz="1600" b="1" dirty="0">
                <a:latin typeface="+mj-lt"/>
              </a:rPr>
              <a:t>CMD</a:t>
            </a:r>
            <a:r>
              <a:rPr lang="en-US" altLang="zh-CN" sz="1600" dirty="0">
                <a:latin typeface="+mj-lt"/>
              </a:rPr>
              <a:t>:</a:t>
            </a:r>
          </a:p>
          <a:p>
            <a:pPr marL="0" indent="0">
              <a:buNone/>
            </a:pPr>
            <a:r>
              <a:rPr lang="en-US" altLang="zh-CN" sz="1600" dirty="0">
                <a:latin typeface="+mj-lt"/>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python get-pip.py</a:t>
            </a:r>
          </a:p>
          <a:p>
            <a:pPr marL="0" indent="0">
              <a:buNone/>
            </a:pPr>
            <a:endParaRPr lang="en-US" altLang="zh-CN" sz="1600" dirty="0">
              <a:latin typeface="Courier New" panose="02070309020205020404" pitchFamily="49" charset="0"/>
              <a:cs typeface="Courier New" panose="02070309020205020404" pitchFamily="49" charset="0"/>
            </a:endParaRPr>
          </a:p>
          <a:p>
            <a:pPr marL="0" indent="0">
              <a:buNone/>
            </a:pPr>
            <a:r>
              <a:rPr lang="en-US" altLang="zh-CN" sz="1600" u="sng" dirty="0">
                <a:latin typeface="+mj-lt"/>
              </a:rPr>
              <a:t>MAC Operating System</a:t>
            </a:r>
          </a:p>
          <a:p>
            <a:r>
              <a:rPr lang="en-US" altLang="zh-CN" sz="1600" dirty="0">
                <a:latin typeface="+mj-lt"/>
              </a:rPr>
              <a:t>Click the </a:t>
            </a:r>
            <a:r>
              <a:rPr lang="en-US" altLang="zh-CN" sz="1600" dirty="0">
                <a:latin typeface="+mj-lt"/>
                <a:hlinkClick r:id="rId2"/>
              </a:rPr>
              <a:t>https://bootstrap.pypa.io/get-pip.py</a:t>
            </a:r>
            <a:r>
              <a:rPr lang="en-US" altLang="zh-CN" sz="1600" dirty="0">
                <a:latin typeface="+mj-lt"/>
              </a:rPr>
              <a:t> to download the get-pip file</a:t>
            </a:r>
          </a:p>
          <a:p>
            <a:r>
              <a:rPr lang="en-US" altLang="zh-CN" sz="1600" dirty="0">
                <a:latin typeface="+mj-lt"/>
              </a:rPr>
              <a:t>Open </a:t>
            </a:r>
            <a:r>
              <a:rPr lang="en-US" altLang="zh-CN" sz="1600" b="1" dirty="0">
                <a:latin typeface="+mj-lt"/>
              </a:rPr>
              <a:t>terminal</a:t>
            </a:r>
            <a:r>
              <a:rPr lang="en-US" altLang="zh-CN" sz="1600" dirty="0">
                <a:latin typeface="+mj-lt"/>
              </a:rPr>
              <a:t> and input the following</a:t>
            </a:r>
          </a:p>
          <a:p>
            <a:pPr marL="0" indent="0">
              <a:buNone/>
            </a:pPr>
            <a:r>
              <a:rPr lang="en-US" altLang="zh-CN" sz="1600" dirty="0">
                <a:latin typeface="+mj-lt"/>
              </a:rPr>
              <a:t>	</a:t>
            </a:r>
            <a:r>
              <a:rPr lang="en-US" altLang="zh-CN" sz="1600" dirty="0">
                <a:latin typeface="Courier New" panose="02070309020205020404" pitchFamily="49" charset="0"/>
                <a:cs typeface="Courier New" panose="02070309020205020404" pitchFamily="49" charset="0"/>
              </a:rPr>
              <a:t>python get-pip.py</a:t>
            </a: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5" name="图片 3"/>
          <p:cNvPicPr>
            <a:picLocks noChangeAspect="1"/>
          </p:cNvPicPr>
          <p:nvPr/>
        </p:nvPicPr>
        <p:blipFill>
          <a:blip r:embed="rId3"/>
          <a:stretch>
            <a:fillRect/>
          </a:stretch>
        </p:blipFill>
        <p:spPr>
          <a:xfrm>
            <a:off x="3365500" y="3105656"/>
            <a:ext cx="5509214" cy="1847432"/>
          </a:xfrm>
          <a:prstGeom prst="rect">
            <a:avLst/>
          </a:prstGeom>
        </p:spPr>
      </p:pic>
    </p:spTree>
    <p:extLst>
      <p:ext uri="{BB962C8B-B14F-4D97-AF65-F5344CB8AC3E}">
        <p14:creationId xmlns:p14="http://schemas.microsoft.com/office/powerpoint/2010/main" val="2970146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a:t>
            </a:r>
            <a:r>
              <a:rPr lang="en-US" altLang="zh-CN" sz="2400" dirty="0" err="1">
                <a:latin typeface="+mj-lt"/>
              </a:rPr>
              <a:t>tensorflow</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u="sng" dirty="0">
                <a:latin typeface="+mj-lt"/>
              </a:rPr>
              <a:t>Windows Operating System</a:t>
            </a:r>
          </a:p>
          <a:p>
            <a:r>
              <a:rPr lang="en-US" altLang="zh-CN" sz="1600" dirty="0">
                <a:latin typeface="+mj-lt"/>
              </a:rPr>
              <a:t>Then run the following in </a:t>
            </a:r>
            <a:r>
              <a:rPr lang="en-US" altLang="zh-CN" sz="1600" b="1" dirty="0">
                <a:latin typeface="+mj-lt"/>
              </a:rPr>
              <a:t>CMD</a:t>
            </a:r>
            <a:r>
              <a:rPr lang="en-US" altLang="zh-CN" sz="1600" dirty="0">
                <a:latin typeface="+mj-lt"/>
              </a:rPr>
              <a:t>:</a:t>
            </a:r>
          </a:p>
          <a:p>
            <a:pPr marL="0" indent="0">
              <a:buNone/>
            </a:pPr>
            <a:r>
              <a:rPr lang="en-US" altLang="zh-CN" sz="1600" dirty="0">
                <a:latin typeface="Courier New" panose="02070309020205020404" pitchFamily="49" charset="0"/>
                <a:cs typeface="Courier New" panose="02070309020205020404" pitchFamily="49" charset="0"/>
              </a:rPr>
              <a:t>	pip install </a:t>
            </a:r>
            <a:r>
              <a:rPr lang="en-US" altLang="zh-CN" sz="1600" dirty="0" err="1">
                <a:latin typeface="Courier New" panose="02070309020205020404" pitchFamily="49" charset="0"/>
                <a:cs typeface="Courier New" panose="02070309020205020404" pitchFamily="49" charset="0"/>
              </a:rPr>
              <a:t>tensorflow</a:t>
            </a: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u="sng">
              <a:latin typeface="+mj-lt"/>
            </a:endParaRPr>
          </a:p>
          <a:p>
            <a:pPr marL="0" indent="0">
              <a:buNone/>
            </a:pPr>
            <a:r>
              <a:rPr lang="en-US" altLang="zh-CN" sz="1600" u="sng">
                <a:latin typeface="+mj-lt"/>
              </a:rPr>
              <a:t>MAC </a:t>
            </a:r>
            <a:r>
              <a:rPr lang="en-US" altLang="zh-CN" sz="1600" u="sng" dirty="0">
                <a:latin typeface="+mj-lt"/>
              </a:rPr>
              <a:t>Operating System</a:t>
            </a:r>
          </a:p>
          <a:p>
            <a:r>
              <a:rPr lang="en-US" altLang="zh-CN" sz="1600" dirty="0">
                <a:latin typeface="+mj-lt"/>
              </a:rPr>
              <a:t>Open </a:t>
            </a:r>
            <a:r>
              <a:rPr lang="en-US" altLang="zh-CN" sz="1600" b="1" dirty="0">
                <a:latin typeface="+mj-lt"/>
              </a:rPr>
              <a:t>terminal</a:t>
            </a:r>
            <a:r>
              <a:rPr lang="en-US" altLang="zh-CN" sz="1600" dirty="0">
                <a:latin typeface="+mj-lt"/>
              </a:rPr>
              <a:t> and input the following</a:t>
            </a:r>
          </a:p>
          <a:p>
            <a:pPr marL="0" indent="0">
              <a:buNone/>
            </a:pPr>
            <a:r>
              <a:rPr lang="en-US" altLang="zh-CN" sz="1600" dirty="0">
                <a:latin typeface="+mj-lt"/>
              </a:rPr>
              <a:t>	</a:t>
            </a:r>
            <a:r>
              <a:rPr lang="en-US" altLang="zh-CN" sz="1600" dirty="0">
                <a:latin typeface="Courier New" panose="02070309020205020404" pitchFamily="49" charset="0"/>
                <a:cs typeface="Courier New" panose="02070309020205020404" pitchFamily="49" charset="0"/>
              </a:rPr>
              <a:t>pip install </a:t>
            </a:r>
            <a:r>
              <a:rPr lang="en-US" altLang="zh-CN" sz="1600" dirty="0" err="1">
                <a:latin typeface="Courier New" panose="02070309020205020404" pitchFamily="49" charset="0"/>
                <a:cs typeface="Courier New" panose="02070309020205020404" pitchFamily="49" charset="0"/>
              </a:rPr>
              <a:t>tensorflow</a:t>
            </a: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6" name="图片 1"/>
          <p:cNvPicPr>
            <a:picLocks noChangeAspect="1"/>
          </p:cNvPicPr>
          <p:nvPr/>
        </p:nvPicPr>
        <p:blipFill>
          <a:blip r:embed="rId2"/>
          <a:stretch>
            <a:fillRect/>
          </a:stretch>
        </p:blipFill>
        <p:spPr>
          <a:xfrm>
            <a:off x="4373880" y="2332785"/>
            <a:ext cx="4315597" cy="2466108"/>
          </a:xfrm>
          <a:prstGeom prst="rect">
            <a:avLst/>
          </a:prstGeom>
        </p:spPr>
      </p:pic>
    </p:spTree>
    <p:extLst>
      <p:ext uri="{BB962C8B-B14F-4D97-AF65-F5344CB8AC3E}">
        <p14:creationId xmlns:p14="http://schemas.microsoft.com/office/powerpoint/2010/main" val="701886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a:t>
            </a:r>
            <a:r>
              <a:rPr lang="en-US" altLang="zh-CN" sz="2400" dirty="0" err="1">
                <a:latin typeface="+mj-lt"/>
              </a:rPr>
              <a:t>kersa</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u="sng" dirty="0">
                <a:latin typeface="+mj-lt"/>
              </a:rPr>
              <a:t>Windows Operating System</a:t>
            </a:r>
          </a:p>
          <a:p>
            <a:r>
              <a:rPr lang="en-US" altLang="zh-CN" sz="1600" dirty="0">
                <a:latin typeface="+mj-lt"/>
              </a:rPr>
              <a:t>Then run the following in </a:t>
            </a:r>
            <a:r>
              <a:rPr lang="en-US" altLang="zh-CN" sz="1600" b="1" dirty="0">
                <a:latin typeface="+mj-lt"/>
              </a:rPr>
              <a:t>CMD</a:t>
            </a:r>
            <a:r>
              <a:rPr lang="en-US" altLang="zh-CN" sz="1600" dirty="0">
                <a:latin typeface="+mj-lt"/>
              </a:rPr>
              <a:t>:</a:t>
            </a:r>
          </a:p>
          <a:p>
            <a:pPr marL="0" indent="0">
              <a:buNone/>
            </a:pPr>
            <a:r>
              <a:rPr lang="en-US" altLang="zh-CN" sz="1600" dirty="0">
                <a:latin typeface="Courier New" panose="02070309020205020404" pitchFamily="49" charset="0"/>
                <a:cs typeface="Courier New" panose="02070309020205020404" pitchFamily="49" charset="0"/>
              </a:rPr>
              <a:t>	pip install </a:t>
            </a:r>
            <a:r>
              <a:rPr lang="en-US" altLang="zh-CN" sz="1600" dirty="0" err="1">
                <a:latin typeface="Courier New" panose="02070309020205020404" pitchFamily="49" charset="0"/>
                <a:cs typeface="Courier New" panose="02070309020205020404" pitchFamily="49" charset="0"/>
              </a:rPr>
              <a:t>keras</a:t>
            </a: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u="sng" dirty="0">
              <a:latin typeface="+mj-lt"/>
            </a:endParaRPr>
          </a:p>
          <a:p>
            <a:pPr marL="0" indent="0">
              <a:buNone/>
            </a:pPr>
            <a:r>
              <a:rPr lang="en-US" altLang="zh-CN" sz="1600" u="sng" dirty="0">
                <a:latin typeface="+mj-lt"/>
              </a:rPr>
              <a:t>MAC Operating System</a:t>
            </a:r>
          </a:p>
          <a:p>
            <a:r>
              <a:rPr lang="en-US" altLang="zh-CN" sz="1600" dirty="0">
                <a:latin typeface="+mj-lt"/>
              </a:rPr>
              <a:t>Open </a:t>
            </a:r>
            <a:r>
              <a:rPr lang="en-US" altLang="zh-CN" sz="1600" b="1" dirty="0">
                <a:latin typeface="+mj-lt"/>
              </a:rPr>
              <a:t>terminal</a:t>
            </a:r>
            <a:r>
              <a:rPr lang="en-US" altLang="zh-CN" sz="1600" dirty="0">
                <a:latin typeface="+mj-lt"/>
              </a:rPr>
              <a:t> and input the following</a:t>
            </a:r>
          </a:p>
          <a:p>
            <a:pPr marL="0" indent="0">
              <a:buNone/>
            </a:pPr>
            <a:r>
              <a:rPr lang="en-US" altLang="zh-CN" sz="1600" dirty="0">
                <a:latin typeface="+mj-lt"/>
              </a:rPr>
              <a:t>	</a:t>
            </a:r>
            <a:r>
              <a:rPr lang="en-US" altLang="zh-CN" sz="1600" dirty="0">
                <a:latin typeface="Courier New" panose="02070309020205020404" pitchFamily="49" charset="0"/>
                <a:cs typeface="Courier New" panose="02070309020205020404" pitchFamily="49" charset="0"/>
              </a:rPr>
              <a:t>pip install </a:t>
            </a:r>
            <a:r>
              <a:rPr lang="en-US" altLang="zh-CN" sz="1600" dirty="0" err="1">
                <a:latin typeface="Courier New" panose="02070309020205020404" pitchFamily="49" charset="0"/>
                <a:cs typeface="Courier New" panose="02070309020205020404" pitchFamily="49" charset="0"/>
              </a:rPr>
              <a:t>keras</a:t>
            </a: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5" name="图片 3"/>
          <p:cNvPicPr>
            <a:picLocks noChangeAspect="1"/>
          </p:cNvPicPr>
          <p:nvPr/>
        </p:nvPicPr>
        <p:blipFill>
          <a:blip r:embed="rId2"/>
          <a:stretch>
            <a:fillRect/>
          </a:stretch>
        </p:blipFill>
        <p:spPr>
          <a:xfrm>
            <a:off x="4243982" y="1823481"/>
            <a:ext cx="4722801" cy="3001438"/>
          </a:xfrm>
          <a:prstGeom prst="rect">
            <a:avLst/>
          </a:prstGeom>
        </p:spPr>
      </p:pic>
    </p:spTree>
    <p:extLst>
      <p:ext uri="{BB962C8B-B14F-4D97-AF65-F5344CB8AC3E}">
        <p14:creationId xmlns:p14="http://schemas.microsoft.com/office/powerpoint/2010/main" val="1639865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a:t>
            </a:r>
            <a:r>
              <a:rPr lang="en-US" altLang="zh-CN" sz="2400" dirty="0" err="1">
                <a:latin typeface="+mj-lt"/>
              </a:rPr>
              <a:t>OpenCV</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u="sng" dirty="0">
                <a:latin typeface="+mj-lt"/>
              </a:rPr>
              <a:t>Windows Operating System</a:t>
            </a:r>
          </a:p>
          <a:p>
            <a:r>
              <a:rPr lang="en-US" altLang="zh-CN" sz="1600" dirty="0">
                <a:latin typeface="+mj-lt"/>
              </a:rPr>
              <a:t>Then run the following in </a:t>
            </a:r>
            <a:r>
              <a:rPr lang="en-US" altLang="zh-CN" sz="1600" b="1" dirty="0">
                <a:latin typeface="+mj-lt"/>
              </a:rPr>
              <a:t>CMD</a:t>
            </a:r>
            <a:r>
              <a:rPr lang="en-US" altLang="zh-CN" sz="1600" dirty="0">
                <a:latin typeface="+mj-lt"/>
              </a:rPr>
              <a:t>:</a:t>
            </a:r>
          </a:p>
          <a:p>
            <a:pPr marL="0" indent="0">
              <a:buNone/>
            </a:pPr>
            <a:r>
              <a:rPr lang="en-US" altLang="zh-CN" sz="1600" dirty="0">
                <a:latin typeface="Courier New" panose="02070309020205020404" pitchFamily="49" charset="0"/>
                <a:cs typeface="Courier New" panose="02070309020205020404" pitchFamily="49" charset="0"/>
              </a:rPr>
              <a:t>	pip install </a:t>
            </a:r>
            <a:r>
              <a:rPr lang="en-US" altLang="zh-CN" sz="1600" dirty="0" err="1">
                <a:latin typeface="Courier New" panose="02070309020205020404" pitchFamily="49" charset="0"/>
                <a:cs typeface="Courier New" panose="02070309020205020404" pitchFamily="49" charset="0"/>
              </a:rPr>
              <a:t>opencv</a:t>
            </a:r>
            <a:r>
              <a:rPr lang="en-US" altLang="zh-CN" sz="1600" dirty="0">
                <a:latin typeface="Courier New" panose="02070309020205020404" pitchFamily="49" charset="0"/>
                <a:cs typeface="Courier New" panose="02070309020205020404" pitchFamily="49" charset="0"/>
              </a:rPr>
              <a:t>-python</a:t>
            </a:r>
          </a:p>
          <a:p>
            <a:pPr marL="0" indent="0">
              <a:buNone/>
            </a:pPr>
            <a:endParaRPr lang="en-US" altLang="zh-CN" sz="1600" u="sng" dirty="0">
              <a:latin typeface="+mj-lt"/>
            </a:endParaRPr>
          </a:p>
          <a:p>
            <a:pPr marL="0" indent="0">
              <a:buNone/>
            </a:pPr>
            <a:r>
              <a:rPr lang="en-US" altLang="zh-CN" sz="1600" u="sng" dirty="0">
                <a:latin typeface="+mj-lt"/>
              </a:rPr>
              <a:t>MAC Operating System</a:t>
            </a:r>
          </a:p>
          <a:p>
            <a:r>
              <a:rPr lang="en-US" altLang="zh-CN" sz="1600" dirty="0">
                <a:latin typeface="+mj-lt"/>
              </a:rPr>
              <a:t>Open </a:t>
            </a:r>
            <a:r>
              <a:rPr lang="en-US" altLang="zh-CN" sz="1600" b="1" dirty="0">
                <a:latin typeface="+mj-lt"/>
              </a:rPr>
              <a:t>terminal</a:t>
            </a:r>
            <a:r>
              <a:rPr lang="en-US" altLang="zh-CN" sz="1600" dirty="0">
                <a:latin typeface="+mj-lt"/>
              </a:rPr>
              <a:t> and input the following</a:t>
            </a:r>
          </a:p>
          <a:p>
            <a:pPr marL="0" indent="0">
              <a:buNone/>
            </a:pPr>
            <a:r>
              <a:rPr lang="en-US" altLang="zh-CN" sz="1600" dirty="0">
                <a:latin typeface="+mj-lt"/>
              </a:rPr>
              <a:t>	</a:t>
            </a:r>
            <a:r>
              <a:rPr lang="en-US" altLang="zh-CN" sz="1600" dirty="0">
                <a:latin typeface="Courier New" panose="02070309020205020404" pitchFamily="49" charset="0"/>
                <a:cs typeface="Courier New" panose="02070309020205020404" pitchFamily="49" charset="0"/>
              </a:rPr>
              <a:t>pip install </a:t>
            </a:r>
            <a:r>
              <a:rPr lang="en-US" altLang="zh-CN" sz="1600" dirty="0" err="1">
                <a:latin typeface="Courier New" panose="02070309020205020404" pitchFamily="49" charset="0"/>
                <a:cs typeface="Courier New" panose="02070309020205020404" pitchFamily="49" charset="0"/>
              </a:rPr>
              <a:t>opencv</a:t>
            </a:r>
            <a:r>
              <a:rPr lang="en-US" altLang="zh-CN" sz="1600" dirty="0">
                <a:latin typeface="Courier New" panose="02070309020205020404" pitchFamily="49" charset="0"/>
                <a:cs typeface="Courier New" panose="02070309020205020404" pitchFamily="49" charset="0"/>
              </a:rPr>
              <a:t>-python</a:t>
            </a: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6" name="图片 3"/>
          <p:cNvPicPr>
            <a:picLocks noChangeAspect="1"/>
          </p:cNvPicPr>
          <p:nvPr/>
        </p:nvPicPr>
        <p:blipFill>
          <a:blip r:embed="rId2"/>
          <a:stretch>
            <a:fillRect/>
          </a:stretch>
        </p:blipFill>
        <p:spPr>
          <a:xfrm>
            <a:off x="4496361" y="2174137"/>
            <a:ext cx="4451237" cy="2495293"/>
          </a:xfrm>
          <a:prstGeom prst="rect">
            <a:avLst/>
          </a:prstGeom>
        </p:spPr>
      </p:pic>
    </p:spTree>
    <p:extLst>
      <p:ext uri="{BB962C8B-B14F-4D97-AF65-F5344CB8AC3E}">
        <p14:creationId xmlns:p14="http://schemas.microsoft.com/office/powerpoint/2010/main" val="1859586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ai workshop cartoon">
            <a:extLst>
              <a:ext uri="{FF2B5EF4-FFF2-40B4-BE49-F238E27FC236}">
                <a16:creationId xmlns:a16="http://schemas.microsoft.com/office/drawing/2014/main" id="{D7FDA377-BCF3-4737-BAC4-67A5B9FB7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3086646"/>
            <a:ext cx="5626100" cy="2056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4625975" cy="436562"/>
          </a:xfrm>
        </p:spPr>
        <p:txBody>
          <a:bodyPr/>
          <a:lstStyle/>
          <a:p>
            <a:r>
              <a:rPr lang="zh-TW" altLang="en-US" u="sng" dirty="0"/>
              <a:t>人才培養</a:t>
            </a:r>
            <a:endParaRPr lang="en-HK" u="sng" dirty="0"/>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2" y="436562"/>
            <a:ext cx="8770848" cy="45431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altLang="zh-TW" sz="2000" dirty="0">
                <a:latin typeface="+mj-lt"/>
              </a:rPr>
              <a:t>2019 </a:t>
            </a:r>
            <a:r>
              <a:rPr lang="zh-TW" altLang="en-US" sz="2000" dirty="0">
                <a:latin typeface="+mj-lt"/>
              </a:rPr>
              <a:t>年</a:t>
            </a:r>
            <a:r>
              <a:rPr lang="en-US" altLang="zh-TW" sz="2000" dirty="0">
                <a:latin typeface="+mj-lt"/>
              </a:rPr>
              <a:t>, </a:t>
            </a:r>
            <a:r>
              <a:rPr lang="zh-TW" altLang="en-US" sz="2000" dirty="0">
                <a:latin typeface="+mj-lt"/>
              </a:rPr>
              <a:t>有三大人工智能及大數據國際會議在澳門舉行，包括</a:t>
            </a:r>
            <a:endParaRPr lang="en-US" altLang="zh-TW" sz="2000" dirty="0">
              <a:latin typeface="+mj-lt"/>
            </a:endParaRPr>
          </a:p>
          <a:p>
            <a:pPr lvl="1"/>
            <a:r>
              <a:rPr lang="en-HK" sz="1800" dirty="0">
                <a:latin typeface="+mj-lt"/>
              </a:rPr>
              <a:t>The 28th International Joint Conference on Artificial Intelligence (</a:t>
            </a:r>
            <a:r>
              <a:rPr lang="en-US" sz="1800" dirty="0">
                <a:solidFill>
                  <a:schemeClr val="tx1"/>
                </a:solidFill>
                <a:latin typeface="+mj-lt"/>
              </a:rPr>
              <a:t>IJCAI 2019)</a:t>
            </a:r>
          </a:p>
          <a:p>
            <a:pPr lvl="1"/>
            <a:r>
              <a:rPr lang="en-HK" sz="1800" dirty="0">
                <a:solidFill>
                  <a:schemeClr val="tx1"/>
                </a:solidFill>
                <a:latin typeface="+mj-lt"/>
              </a:rPr>
              <a:t>35th IEEE International Conference on Data Engineering (ICDE 2019)</a:t>
            </a:r>
          </a:p>
          <a:p>
            <a:pPr lvl="1"/>
            <a:r>
              <a:rPr lang="en-HK" sz="1800" dirty="0">
                <a:latin typeface="+mj-lt"/>
              </a:rPr>
              <a:t>The Pacific-Asia Conference on Knowledge Discovery and Data Mining (PAKDD 2019)</a:t>
            </a:r>
          </a:p>
          <a:p>
            <a:r>
              <a:rPr lang="zh-TW" altLang="en-US" sz="2000" dirty="0">
                <a:latin typeface="+mj-lt"/>
              </a:rPr>
              <a:t>為培養本地人材，從中學生開始</a:t>
            </a:r>
            <a:endParaRPr lang="en-US" altLang="zh-TW" sz="2000" dirty="0">
              <a:latin typeface="+mj-lt"/>
            </a:endParaRPr>
          </a:p>
          <a:p>
            <a:pPr lvl="1"/>
            <a:r>
              <a:rPr lang="en-US" sz="1800" dirty="0">
                <a:latin typeface="+mj-lt"/>
              </a:rPr>
              <a:t>Macau AI Challenge 2019 for High School Students</a:t>
            </a:r>
          </a:p>
          <a:p>
            <a:pPr lvl="1"/>
            <a:r>
              <a:rPr lang="en-US" altLang="zh-TW" sz="1800" dirty="0">
                <a:latin typeface="+mj-lt"/>
              </a:rPr>
              <a:t>15-16 Dec </a:t>
            </a:r>
            <a:r>
              <a:rPr lang="zh-TW" altLang="en-US" sz="1800" dirty="0">
                <a:latin typeface="+mj-lt"/>
              </a:rPr>
              <a:t>會在澳門大學進行培訓工作坊</a:t>
            </a:r>
            <a:r>
              <a:rPr lang="en-US" sz="1800" dirty="0">
                <a:latin typeface="+mj-lt"/>
              </a:rPr>
              <a:t> </a:t>
            </a:r>
          </a:p>
        </p:txBody>
      </p:sp>
    </p:spTree>
    <p:extLst>
      <p:ext uri="{BB962C8B-B14F-4D97-AF65-F5344CB8AC3E}">
        <p14:creationId xmlns:p14="http://schemas.microsoft.com/office/powerpoint/2010/main" val="4136593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a:t>
            </a:r>
            <a:r>
              <a:rPr lang="en-US" altLang="zh-CN" sz="2400" dirty="0" err="1">
                <a:latin typeface="+mj-lt"/>
              </a:rPr>
              <a:t>PyCharm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dirty="0">
                <a:latin typeface="+mj-lt"/>
              </a:rPr>
              <a:t>Enter </a:t>
            </a:r>
            <a:r>
              <a:rPr lang="en-US" altLang="zh-CN" sz="1600" dirty="0" err="1">
                <a:latin typeface="+mj-lt"/>
              </a:rPr>
              <a:t>PyCharm's</a:t>
            </a:r>
            <a:r>
              <a:rPr lang="en-US" altLang="zh-CN" sz="1600" dirty="0">
                <a:latin typeface="+mj-lt"/>
              </a:rPr>
              <a:t> official website </a:t>
            </a:r>
            <a:r>
              <a:rPr lang="en-US" altLang="zh-CN" sz="1600" dirty="0">
                <a:latin typeface="+mj-lt"/>
                <a:hlinkClick r:id="rId2"/>
              </a:rPr>
              <a:t>https://www.jetbrains.com/pycharm/download/#section=windows</a:t>
            </a:r>
            <a:endParaRPr lang="en-US" altLang="zh-CN" sz="1600" dirty="0">
              <a:latin typeface="+mj-lt"/>
            </a:endParaRPr>
          </a:p>
          <a:p>
            <a:pPr marL="0" indent="0">
              <a:buNone/>
            </a:pPr>
            <a:endParaRPr lang="en-US" altLang="zh-CN" sz="1600" u="sng" dirty="0">
              <a:latin typeface="+mj-lt"/>
            </a:endParaRPr>
          </a:p>
          <a:p>
            <a:pPr marL="0" indent="0">
              <a:buNone/>
            </a:pPr>
            <a:endParaRPr lang="en-US" altLang="zh-CN" sz="1600" u="sng" dirty="0">
              <a:latin typeface="+mj-lt"/>
            </a:endParaRPr>
          </a:p>
          <a:p>
            <a:pPr marL="0" indent="0">
              <a:buNone/>
            </a:pPr>
            <a:r>
              <a:rPr lang="en-US" altLang="zh-CN" sz="1600" u="sng" dirty="0">
                <a:latin typeface="+mj-lt"/>
              </a:rPr>
              <a:t>Windows Operating System</a:t>
            </a:r>
          </a:p>
          <a:p>
            <a:pPr marL="0" indent="0">
              <a:buNone/>
            </a:pPr>
            <a:endParaRPr lang="en-US" altLang="zh-CN" sz="1600" u="sng" dirty="0">
              <a:latin typeface="+mj-lt"/>
            </a:endParaRPr>
          </a:p>
          <a:p>
            <a:pPr marL="0" indent="0">
              <a:buNone/>
            </a:pPr>
            <a:endParaRPr lang="en-US" altLang="zh-CN" sz="1600" u="sng" dirty="0">
              <a:latin typeface="+mj-lt"/>
            </a:endParaRPr>
          </a:p>
          <a:p>
            <a:pPr marL="0" indent="0">
              <a:buNone/>
            </a:pPr>
            <a:endParaRPr lang="en-US" altLang="zh-CN" sz="1600" u="sng" dirty="0">
              <a:latin typeface="+mj-lt"/>
            </a:endParaRPr>
          </a:p>
          <a:p>
            <a:pPr marL="0" indent="0">
              <a:buNone/>
            </a:pPr>
            <a:r>
              <a:rPr lang="en-US" altLang="zh-CN" sz="1600" u="sng" dirty="0">
                <a:latin typeface="+mj-lt"/>
              </a:rPr>
              <a:t>MAC Operating System</a:t>
            </a:r>
          </a:p>
          <a:p>
            <a:r>
              <a:rPr lang="en-US" altLang="zh-CN" sz="1600" dirty="0">
                <a:latin typeface="+mj-lt"/>
              </a:rPr>
              <a:t>As shown in the figure below, open the installation package and drag and drop the </a:t>
            </a:r>
            <a:r>
              <a:rPr lang="en-US" altLang="zh-CN" sz="1600" dirty="0" err="1">
                <a:latin typeface="+mj-lt"/>
              </a:rPr>
              <a:t>PyCharm</a:t>
            </a:r>
            <a:r>
              <a:rPr lang="en-US" altLang="zh-CN" sz="1600" dirty="0">
                <a:latin typeface="+mj-lt"/>
              </a:rPr>
              <a:t> icon to the folder:</a:t>
            </a:r>
          </a:p>
          <a:p>
            <a:pPr marL="0" indent="0">
              <a:buNone/>
            </a:pP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5" name="图片 3">
            <a:extLst>
              <a:ext uri="{FF2B5EF4-FFF2-40B4-BE49-F238E27FC236}">
                <a16:creationId xmlns:a16="http://schemas.microsoft.com/office/drawing/2014/main" id="{C10D7226-8B93-4060-BF3B-CDB4BB9F8A0B}"/>
              </a:ext>
            </a:extLst>
          </p:cNvPr>
          <p:cNvPicPr>
            <a:picLocks noChangeAspect="1"/>
          </p:cNvPicPr>
          <p:nvPr/>
        </p:nvPicPr>
        <p:blipFill>
          <a:blip r:embed="rId3"/>
          <a:stretch>
            <a:fillRect/>
          </a:stretch>
        </p:blipFill>
        <p:spPr>
          <a:xfrm>
            <a:off x="4733319" y="1046025"/>
            <a:ext cx="4259404" cy="1790886"/>
          </a:xfrm>
          <a:prstGeom prst="rect">
            <a:avLst/>
          </a:prstGeom>
        </p:spPr>
      </p:pic>
      <p:pic>
        <p:nvPicPr>
          <p:cNvPr id="7" name="Picture 2" descr="https://img-blog.csdn.net/20171016212040712">
            <a:extLst>
              <a:ext uri="{FF2B5EF4-FFF2-40B4-BE49-F238E27FC236}">
                <a16:creationId xmlns:a16="http://schemas.microsoft.com/office/drawing/2014/main" id="{CB13BC1C-A48E-4283-98F4-C1C0B7B28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470" y="3643741"/>
            <a:ext cx="1650158" cy="144139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4">
            <a:extLst>
              <a:ext uri="{FF2B5EF4-FFF2-40B4-BE49-F238E27FC236}">
                <a16:creationId xmlns:a16="http://schemas.microsoft.com/office/drawing/2014/main" id="{C8D6C243-E9DF-4F9C-A902-0FF998E8D2E7}"/>
              </a:ext>
            </a:extLst>
          </p:cNvPr>
          <p:cNvPicPr>
            <a:picLocks noChangeAspect="1"/>
          </p:cNvPicPr>
          <p:nvPr/>
        </p:nvPicPr>
        <p:blipFill>
          <a:blip r:embed="rId5"/>
          <a:stretch>
            <a:fillRect/>
          </a:stretch>
        </p:blipFill>
        <p:spPr>
          <a:xfrm>
            <a:off x="2953714" y="1774474"/>
            <a:ext cx="1542647" cy="1193522"/>
          </a:xfrm>
          <a:prstGeom prst="rect">
            <a:avLst/>
          </a:prstGeom>
        </p:spPr>
      </p:pic>
    </p:spTree>
    <p:extLst>
      <p:ext uri="{BB962C8B-B14F-4D97-AF65-F5344CB8AC3E}">
        <p14:creationId xmlns:p14="http://schemas.microsoft.com/office/powerpoint/2010/main" val="3350156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47760" cy="436562"/>
          </a:xfrm>
        </p:spPr>
        <p:txBody>
          <a:bodyPr/>
          <a:lstStyle/>
          <a:p>
            <a:r>
              <a:rPr lang="en-US" altLang="zh-CN" sz="2400" dirty="0">
                <a:latin typeface="+mj-lt"/>
              </a:rPr>
              <a:t>Install </a:t>
            </a:r>
            <a:r>
              <a:rPr lang="en-US" altLang="zh-CN" sz="2400" dirty="0" err="1">
                <a:latin typeface="+mj-lt"/>
              </a:rPr>
              <a:t>PyCharm</a:t>
            </a:r>
            <a:endParaRPr lang="en-HK" sz="24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55651" y="436562"/>
            <a:ext cx="8881421" cy="456215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pPr marL="0" indent="0">
              <a:buNone/>
            </a:pPr>
            <a:r>
              <a:rPr lang="en-US" altLang="zh-CN" sz="1600" u="sng" dirty="0">
                <a:latin typeface="+mj-lt"/>
              </a:rPr>
              <a:t>Windows Operating System</a:t>
            </a:r>
          </a:p>
          <a:p>
            <a:pPr marL="0" indent="0">
              <a:buNone/>
            </a:pPr>
            <a:endParaRPr lang="en-US" altLang="zh-CN" sz="1600" dirty="0">
              <a:latin typeface="Courier New" panose="02070309020205020404" pitchFamily="49" charset="0"/>
              <a:cs typeface="Courier New" panose="02070309020205020404" pitchFamily="49" charset="0"/>
            </a:endParaRPr>
          </a:p>
          <a:p>
            <a:pPr marL="0" indent="0">
              <a:buNone/>
            </a:pPr>
            <a:endParaRPr lang="en-US" altLang="zh-CN" sz="1600" dirty="0">
              <a:latin typeface="Courier New" panose="02070309020205020404" pitchFamily="49" charset="0"/>
              <a:cs typeface="Courier New" panose="02070309020205020404" pitchFamily="49" charset="0"/>
            </a:endParaRPr>
          </a:p>
        </p:txBody>
      </p:sp>
      <p:pic>
        <p:nvPicPr>
          <p:cNvPr id="6" name="图片 4">
            <a:extLst>
              <a:ext uri="{FF2B5EF4-FFF2-40B4-BE49-F238E27FC236}">
                <a16:creationId xmlns:a16="http://schemas.microsoft.com/office/drawing/2014/main" id="{60F43CF0-7239-4A74-BA75-34B27FF52D53}"/>
              </a:ext>
            </a:extLst>
          </p:cNvPr>
          <p:cNvPicPr>
            <a:picLocks noChangeAspect="1"/>
          </p:cNvPicPr>
          <p:nvPr/>
        </p:nvPicPr>
        <p:blipFill>
          <a:blip r:embed="rId2"/>
          <a:stretch>
            <a:fillRect/>
          </a:stretch>
        </p:blipFill>
        <p:spPr>
          <a:xfrm>
            <a:off x="181901" y="873124"/>
            <a:ext cx="3048341" cy="2373609"/>
          </a:xfrm>
          <a:prstGeom prst="rect">
            <a:avLst/>
          </a:prstGeom>
        </p:spPr>
      </p:pic>
      <p:pic>
        <p:nvPicPr>
          <p:cNvPr id="8" name="图片 3">
            <a:extLst>
              <a:ext uri="{FF2B5EF4-FFF2-40B4-BE49-F238E27FC236}">
                <a16:creationId xmlns:a16="http://schemas.microsoft.com/office/drawing/2014/main" id="{D8CDC0EA-867A-449C-9582-818216CF5A07}"/>
              </a:ext>
            </a:extLst>
          </p:cNvPr>
          <p:cNvPicPr>
            <a:picLocks noChangeAspect="1"/>
          </p:cNvPicPr>
          <p:nvPr/>
        </p:nvPicPr>
        <p:blipFill>
          <a:blip r:embed="rId3"/>
          <a:stretch>
            <a:fillRect/>
          </a:stretch>
        </p:blipFill>
        <p:spPr>
          <a:xfrm>
            <a:off x="3458497" y="873124"/>
            <a:ext cx="3046065" cy="2373609"/>
          </a:xfrm>
          <a:prstGeom prst="rect">
            <a:avLst/>
          </a:prstGeom>
        </p:spPr>
      </p:pic>
      <p:pic>
        <p:nvPicPr>
          <p:cNvPr id="10" name="图片 3">
            <a:extLst>
              <a:ext uri="{FF2B5EF4-FFF2-40B4-BE49-F238E27FC236}">
                <a16:creationId xmlns:a16="http://schemas.microsoft.com/office/drawing/2014/main" id="{40443BF5-8AAD-43B6-82A0-FFC72D97C3CC}"/>
              </a:ext>
            </a:extLst>
          </p:cNvPr>
          <p:cNvPicPr>
            <a:picLocks noChangeAspect="1"/>
          </p:cNvPicPr>
          <p:nvPr/>
        </p:nvPicPr>
        <p:blipFill>
          <a:blip r:embed="rId4"/>
          <a:stretch>
            <a:fillRect/>
          </a:stretch>
        </p:blipFill>
        <p:spPr>
          <a:xfrm>
            <a:off x="181901" y="3589136"/>
            <a:ext cx="3836569" cy="1409584"/>
          </a:xfrm>
          <a:prstGeom prst="rect">
            <a:avLst/>
          </a:prstGeom>
        </p:spPr>
      </p:pic>
      <p:pic>
        <p:nvPicPr>
          <p:cNvPr id="11" name="图片 3">
            <a:extLst>
              <a:ext uri="{FF2B5EF4-FFF2-40B4-BE49-F238E27FC236}">
                <a16:creationId xmlns:a16="http://schemas.microsoft.com/office/drawing/2014/main" id="{CDCCB15C-BA61-4C3D-97BE-6F31CB55F9C2}"/>
              </a:ext>
            </a:extLst>
          </p:cNvPr>
          <p:cNvPicPr>
            <a:picLocks noChangeAspect="1"/>
          </p:cNvPicPr>
          <p:nvPr/>
        </p:nvPicPr>
        <p:blipFill>
          <a:blip r:embed="rId5"/>
          <a:stretch>
            <a:fillRect/>
          </a:stretch>
        </p:blipFill>
        <p:spPr>
          <a:xfrm>
            <a:off x="4373880" y="3344354"/>
            <a:ext cx="2215724" cy="1718974"/>
          </a:xfrm>
          <a:prstGeom prst="rect">
            <a:avLst/>
          </a:prstGeom>
        </p:spPr>
      </p:pic>
    </p:spTree>
    <p:extLst>
      <p:ext uri="{BB962C8B-B14F-4D97-AF65-F5344CB8AC3E}">
        <p14:creationId xmlns:p14="http://schemas.microsoft.com/office/powerpoint/2010/main" val="11485414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cxnSp>
        <p:nvCxnSpPr>
          <p:cNvPr id="124" name="Shape 124"/>
          <p:cNvCxnSpPr/>
          <p:nvPr/>
        </p:nvCxnSpPr>
        <p:spPr>
          <a:xfrm>
            <a:off x="-6025" y="1668728"/>
            <a:ext cx="9161999" cy="0"/>
          </a:xfrm>
          <a:prstGeom prst="straightConnector1">
            <a:avLst/>
          </a:prstGeom>
          <a:noFill/>
          <a:ln w="9525" cap="flat" cmpd="sng">
            <a:solidFill>
              <a:srgbClr val="CCCCCC"/>
            </a:solidFill>
            <a:prstDash val="solid"/>
            <a:round/>
            <a:headEnd type="none" w="lg" len="lg"/>
            <a:tailEnd type="none" w="lg" len="lg"/>
          </a:ln>
        </p:spPr>
      </p:cxnSp>
      <p:pic>
        <p:nvPicPr>
          <p:cNvPr id="31746" name="Picture 2" descr="Image result for æ¶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974" y="1185793"/>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6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AED1-AF45-4E71-B8F7-E4EFC5155513}"/>
              </a:ext>
            </a:extLst>
          </p:cNvPr>
          <p:cNvSpPr>
            <a:spLocks noGrp="1"/>
          </p:cNvSpPr>
          <p:nvPr>
            <p:ph type="title" idx="4294967295"/>
          </p:nvPr>
        </p:nvSpPr>
        <p:spPr>
          <a:xfrm>
            <a:off x="0" y="0"/>
            <a:ext cx="8778240" cy="436562"/>
          </a:xfrm>
        </p:spPr>
        <p:txBody>
          <a:bodyPr/>
          <a:lstStyle/>
          <a:p>
            <a:r>
              <a:rPr lang="en-US" sz="2800" u="sng" dirty="0">
                <a:latin typeface="+mj-lt"/>
              </a:rPr>
              <a:t>Why do you need to participate?</a:t>
            </a:r>
            <a:endParaRPr lang="en-HK" sz="2800" u="sng" dirty="0">
              <a:latin typeface="+mj-lt"/>
            </a:endParaRPr>
          </a:p>
        </p:txBody>
      </p:sp>
      <p:sp>
        <p:nvSpPr>
          <p:cNvPr id="9" name="Text Placeholder 5">
            <a:extLst>
              <a:ext uri="{FF2B5EF4-FFF2-40B4-BE49-F238E27FC236}">
                <a16:creationId xmlns:a16="http://schemas.microsoft.com/office/drawing/2014/main" id="{B1F15A8B-F6C3-4DBD-BCEC-7396D0EC433E}"/>
              </a:ext>
            </a:extLst>
          </p:cNvPr>
          <p:cNvSpPr txBox="1">
            <a:spLocks/>
          </p:cNvSpPr>
          <p:nvPr/>
        </p:nvSpPr>
        <p:spPr>
          <a:xfrm>
            <a:off x="93752" y="436562"/>
            <a:ext cx="8878798" cy="45431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04813" marR="0" lvl="0" indent="-404813"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574675" marR="0" lvl="1" indent="-342900" algn="l" rtl="0">
              <a:lnSpc>
                <a:spcPct val="100000"/>
              </a:lnSpc>
              <a:spcBef>
                <a:spcPts val="480"/>
              </a:spcBef>
              <a:spcAft>
                <a:spcPts val="0"/>
              </a:spcAft>
              <a:buClr>
                <a:srgbClr val="FFCD00"/>
              </a:buClr>
              <a:buSzPct val="100000"/>
              <a:buFont typeface="Arial" panose="020B0604020202020204" pitchFamily="34" charset="0"/>
              <a:buChar char="•"/>
              <a:defRPr sz="2000" b="0" i="0" u="none" strike="noStrike" cap="none">
                <a:solidFill>
                  <a:srgbClr val="000000"/>
                </a:solidFill>
                <a:latin typeface="Quattrocento Sans"/>
                <a:ea typeface="Quattrocento Sans"/>
                <a:cs typeface="Quattrocento Sans"/>
                <a:sym typeface="Quattrocento Sans"/>
              </a:defRPr>
            </a:lvl2pPr>
            <a:lvl3pPr marL="796925" marR="0" lvl="2" indent="-342900" algn="l" rtl="0">
              <a:lnSpc>
                <a:spcPct val="100000"/>
              </a:lnSpc>
              <a:spcBef>
                <a:spcPts val="480"/>
              </a:spcBef>
              <a:spcAft>
                <a:spcPts val="0"/>
              </a:spcAft>
              <a:buClr>
                <a:srgbClr val="FFCD00"/>
              </a:buClr>
              <a:buSzPct val="100000"/>
              <a:buFont typeface="Arial" panose="020B0604020202020204" pitchFamily="34" charset="0"/>
              <a:buChar char="•"/>
              <a:defRPr sz="1600" b="0" i="0" u="none" strike="noStrike" cap="none">
                <a:solidFill>
                  <a:srgbClr val="000000"/>
                </a:solidFill>
                <a:latin typeface="Quattrocento Sans"/>
                <a:ea typeface="Quattrocento Sans"/>
                <a:cs typeface="Quattrocento Sans"/>
                <a:sym typeface="Quattrocento Sans"/>
              </a:defRPr>
            </a:lvl3pPr>
            <a:lvl4pPr marR="0" lvl="3"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R="0" lvl="5"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R="0" lvl="6"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R="0" lvl="7"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R="0" lvl="8" algn="l" rtl="0">
              <a:lnSpc>
                <a:spcPct val="100000"/>
              </a:lnSpc>
              <a:spcBef>
                <a:spcPts val="360"/>
              </a:spcBef>
              <a:spcAft>
                <a:spcPts val="0"/>
              </a:spcAft>
              <a:buClr>
                <a:srgbClr val="FFCD00"/>
              </a:buClr>
              <a:buSzPct val="100000"/>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r>
              <a:rPr lang="en-US" dirty="0">
                <a:solidFill>
                  <a:schemeClr val="tx1"/>
                </a:solidFill>
                <a:latin typeface="+mj-lt"/>
              </a:rPr>
              <a:t>To improve data processing skills</a:t>
            </a:r>
          </a:p>
          <a:p>
            <a:pPr lvl="1"/>
            <a:r>
              <a:rPr lang="en-US" dirty="0">
                <a:solidFill>
                  <a:schemeClr val="tx1"/>
                </a:solidFill>
                <a:latin typeface="+mj-lt"/>
              </a:rPr>
              <a:t>How to handle GB or TB datasets</a:t>
            </a:r>
          </a:p>
          <a:p>
            <a:pPr lvl="1"/>
            <a:r>
              <a:rPr lang="en-US" dirty="0">
                <a:solidFill>
                  <a:schemeClr val="tx1"/>
                </a:solidFill>
                <a:latin typeface="+mj-lt"/>
              </a:rPr>
              <a:t>How to train data over a cloud system, e.g., </a:t>
            </a:r>
          </a:p>
          <a:p>
            <a:pPr lvl="1"/>
            <a:r>
              <a:rPr lang="en-US" dirty="0">
                <a:solidFill>
                  <a:schemeClr val="tx1"/>
                </a:solidFill>
                <a:latin typeface="+mj-lt"/>
              </a:rPr>
              <a:t>How to extract features from data</a:t>
            </a:r>
          </a:p>
          <a:p>
            <a:r>
              <a:rPr lang="en-US" dirty="0">
                <a:solidFill>
                  <a:schemeClr val="tx1"/>
                </a:solidFill>
                <a:latin typeface="+mj-lt"/>
              </a:rPr>
              <a:t>To improve your programming skills</a:t>
            </a:r>
          </a:p>
          <a:p>
            <a:r>
              <a:rPr lang="en-US" dirty="0">
                <a:solidFill>
                  <a:schemeClr val="tx1"/>
                </a:solidFill>
                <a:latin typeface="+mj-lt"/>
              </a:rPr>
              <a:t>To make your STEM projects smarter</a:t>
            </a:r>
          </a:p>
          <a:p>
            <a:r>
              <a:rPr lang="en-US" dirty="0">
                <a:solidFill>
                  <a:schemeClr val="tx1"/>
                </a:solidFill>
                <a:latin typeface="+mj-lt"/>
              </a:rPr>
              <a:t>To let you attend the best AI conference on the world</a:t>
            </a:r>
          </a:p>
        </p:txBody>
      </p:sp>
      <p:pic>
        <p:nvPicPr>
          <p:cNvPr id="5" name="Picture 4" descr="http://conferences.cis.umac.mo/aichallenge/wp-content/uploads/2018/11/alibaba_logo_en_0104-1-copy.jpg">
            <a:extLst>
              <a:ext uri="{FF2B5EF4-FFF2-40B4-BE49-F238E27FC236}">
                <a16:creationId xmlns:a16="http://schemas.microsoft.com/office/drawing/2014/main" id="{FE8F6FEB-82D7-4E1A-9F9F-403B41A28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806" y="1311711"/>
            <a:ext cx="2090269" cy="2953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ijcai.org/sites/default/files/macao.png">
            <a:extLst>
              <a:ext uri="{FF2B5EF4-FFF2-40B4-BE49-F238E27FC236}">
                <a16:creationId xmlns:a16="http://schemas.microsoft.com/office/drawing/2014/main" id="{67919BE7-2584-42A8-8C76-FF1151B33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829" y="3421096"/>
            <a:ext cx="3896644" cy="155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2379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4512</TotalTime>
  <Words>3445</Words>
  <Application>Microsoft Office PowerPoint</Application>
  <PresentationFormat>On-screen Show (16:9)</PresentationFormat>
  <Paragraphs>506</Paragraphs>
  <Slides>82</Slides>
  <Notes>17</Notes>
  <HiddenSlides>18</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6" baseType="lpstr">
      <vt:lpstr>Hiragino Sans GB W3</vt:lpstr>
      <vt:lpstr>Lora</vt:lpstr>
      <vt:lpstr>微软雅黑</vt:lpstr>
      <vt:lpstr>Open Sans</vt:lpstr>
      <vt:lpstr>Quattrocento Sans</vt:lpstr>
      <vt:lpstr>黑体</vt:lpstr>
      <vt:lpstr>宋体</vt:lpstr>
      <vt:lpstr>Arial</vt:lpstr>
      <vt:lpstr>Cambria Math</vt:lpstr>
      <vt:lpstr>Courier New</vt:lpstr>
      <vt:lpstr>Times New Roman</vt:lpstr>
      <vt:lpstr>Wingdings</vt:lpstr>
      <vt:lpstr>Viola template</vt:lpstr>
      <vt:lpstr>Image</vt:lpstr>
      <vt:lpstr>Macau AI Challenge 2019</vt:lpstr>
      <vt:lpstr>AI Workshop Session 1</vt:lpstr>
      <vt:lpstr>Background Introduction</vt:lpstr>
      <vt:lpstr>Working Team</vt:lpstr>
      <vt:lpstr>Why do we have this Challenge Competition?</vt:lpstr>
      <vt:lpstr>State Key Lab of  Internet of Things for Smart City 智慧城市物联网国家重点实验室</vt:lpstr>
      <vt:lpstr>充分利用“一个平台”的优势，实现物联网模块深度融合</vt:lpstr>
      <vt:lpstr>人才培養</vt:lpstr>
      <vt:lpstr>Why do you need to participate?</vt:lpstr>
      <vt:lpstr>The International Joint Conference on Artificial Intelligence (IJCAI) 2019</vt:lpstr>
      <vt:lpstr>PowerPoint Presentation</vt:lpstr>
      <vt:lpstr>PowerPoint Presentation</vt:lpstr>
      <vt:lpstr>Macau AI Competition Introduction</vt:lpstr>
      <vt:lpstr>Goal: Traffic Road Sign Recognition </vt:lpstr>
      <vt:lpstr>Goal: Traffic Road Sign Recognition </vt:lpstr>
      <vt:lpstr>Two-step Processes</vt:lpstr>
      <vt:lpstr>Datasets (drafted version)</vt:lpstr>
      <vt:lpstr>Datasets – Training Datasets</vt:lpstr>
      <vt:lpstr>Datasets – Testing Datasets</vt:lpstr>
      <vt:lpstr>Evaluation Criteria (Drafted version)</vt:lpstr>
      <vt:lpstr>Leaderboard</vt:lpstr>
      <vt:lpstr>Image Data Collection</vt:lpstr>
      <vt:lpstr>We need you to </vt:lpstr>
      <vt:lpstr>Other incentives</vt:lpstr>
      <vt:lpstr>Crowdsourcing</vt:lpstr>
      <vt:lpstr>Crowdsourcing model</vt:lpstr>
      <vt:lpstr>PowerPoint Presentation</vt:lpstr>
      <vt:lpstr>Crowdsourcing model</vt:lpstr>
      <vt:lpstr>Truth Inference</vt:lpstr>
      <vt:lpstr>Truth Inference</vt:lpstr>
      <vt:lpstr>Truth Inference</vt:lpstr>
      <vt:lpstr>Truth Inference</vt:lpstr>
      <vt:lpstr>Some Challenges</vt:lpstr>
      <vt:lpstr>Challenges 1</vt:lpstr>
      <vt:lpstr>Challenges 2</vt:lpstr>
      <vt:lpstr>Confidence Interval (CI)  </vt:lpstr>
      <vt:lpstr>Our Crowdsourced Top-k Query System</vt:lpstr>
      <vt:lpstr>Select-Partition-Rank Framework</vt:lpstr>
      <vt:lpstr>Select-Partition-Rank (SPR) Framework</vt:lpstr>
      <vt:lpstr>Select-Partition-Rank (SPR) Framework</vt:lpstr>
      <vt:lpstr>Select-Partition-Rank (SPR) Framework</vt:lpstr>
      <vt:lpstr>An example in Macau</vt:lpstr>
      <vt:lpstr>Place Pulse (MIT)</vt:lpstr>
      <vt:lpstr>A good use of human intelligence will make our city smarter</vt:lpstr>
      <vt:lpstr>Image Data Collection Mobile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you will learn in this workshop</vt:lpstr>
      <vt:lpstr>Artificial Intelligence or Machine Learning</vt:lpstr>
      <vt:lpstr>What’s Machine Learning?</vt:lpstr>
      <vt:lpstr>To complete a Machine Learning task</vt:lpstr>
      <vt:lpstr>PowerPoint Presentation</vt:lpstr>
      <vt:lpstr>PowerPoint Presentation</vt:lpstr>
      <vt:lpstr>PowerPoint Presentation</vt:lpstr>
      <vt:lpstr>Environment Setup</vt:lpstr>
      <vt:lpstr>Hardware facilities</vt:lpstr>
      <vt:lpstr>澳門中小學生科技實踐基地科學暨工程科普推廣中心</vt:lpstr>
      <vt:lpstr>What do I need to install when I use my laptop</vt:lpstr>
      <vt:lpstr>Anaconda Setup</vt:lpstr>
      <vt:lpstr>Package installation order</vt:lpstr>
      <vt:lpstr>Install Anaconda</vt:lpstr>
      <vt:lpstr>Install Anaconda (Windows Operating System)</vt:lpstr>
      <vt:lpstr>Install Anaconda (Windows Operating System)</vt:lpstr>
      <vt:lpstr>Install Anaconda (Windows Operating System)</vt:lpstr>
      <vt:lpstr>Install Anaconda (MAC Operating System)</vt:lpstr>
      <vt:lpstr>Install Anaconda (MAC Operating System)</vt:lpstr>
      <vt:lpstr>Install Anaconda (MAC Operating System)</vt:lpstr>
      <vt:lpstr>Install Anaconda (MAC Operating System)</vt:lpstr>
      <vt:lpstr>Install pip</vt:lpstr>
      <vt:lpstr>Install tensorflow</vt:lpstr>
      <vt:lpstr>Install kersa</vt:lpstr>
      <vt:lpstr>Install OpenCV</vt:lpstr>
      <vt:lpstr>Install PyCharm</vt:lpstr>
      <vt:lpstr>Install PyCharm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Queries and Crowdsourcing</dc:title>
  <dc:creator>kamiru'</dc:creator>
  <cp:lastModifiedBy>ryanlhu U Leong Hou</cp:lastModifiedBy>
  <cp:revision>534</cp:revision>
  <dcterms:modified xsi:type="dcterms:W3CDTF">2018-12-15T16:01:28Z</dcterms:modified>
</cp:coreProperties>
</file>